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emf" ContentType="image/x-emf"/>
  <Default Extension="xlsx" ContentType="application/vnd.openxmlformats-officedocument.spreadsheetml.sheet"/>
  <Default Extension="jpeg" ContentType="image/jpeg"/>
  <Default Extension="vml" ContentType="application/vnd.openxmlformats-officedocument.vmlDrawing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handoutMasterIdLst>
    <p:handoutMasterId r:id="rId44"/>
  </p:handoutMasterIdLst>
  <p:sldIdLst>
    <p:sldId id="1460" r:id="rId2"/>
    <p:sldId id="1462" r:id="rId3"/>
    <p:sldId id="1461" r:id="rId4"/>
    <p:sldId id="1465" r:id="rId5"/>
    <p:sldId id="1463" r:id="rId6"/>
    <p:sldId id="1478" r:id="rId7"/>
    <p:sldId id="1469" r:id="rId8"/>
    <p:sldId id="1470" r:id="rId9"/>
    <p:sldId id="1471" r:id="rId10"/>
    <p:sldId id="1472" r:id="rId11"/>
    <p:sldId id="1473" r:id="rId12"/>
    <p:sldId id="1464" r:id="rId13"/>
    <p:sldId id="1467" r:id="rId14"/>
    <p:sldId id="1484" r:id="rId15"/>
    <p:sldId id="1468" r:id="rId16"/>
    <p:sldId id="1474" r:id="rId17"/>
    <p:sldId id="1485" r:id="rId18"/>
    <p:sldId id="1466" r:id="rId19"/>
    <p:sldId id="1475" r:id="rId20"/>
    <p:sldId id="1476" r:id="rId21"/>
    <p:sldId id="1477" r:id="rId22"/>
    <p:sldId id="1479" r:id="rId23"/>
    <p:sldId id="1419" r:id="rId24"/>
    <p:sldId id="1420" r:id="rId25"/>
    <p:sldId id="1407" r:id="rId26"/>
    <p:sldId id="1421" r:id="rId27"/>
    <p:sldId id="1429" r:id="rId28"/>
    <p:sldId id="1430" r:id="rId29"/>
    <p:sldId id="1431" r:id="rId30"/>
    <p:sldId id="1451" r:id="rId31"/>
    <p:sldId id="1486" r:id="rId32"/>
    <p:sldId id="1487" r:id="rId33"/>
    <p:sldId id="1488" r:id="rId34"/>
    <p:sldId id="1489" r:id="rId35"/>
    <p:sldId id="1490" r:id="rId36"/>
    <p:sldId id="1480" r:id="rId37"/>
    <p:sldId id="1481" r:id="rId38"/>
    <p:sldId id="1482" r:id="rId39"/>
    <p:sldId id="1483" r:id="rId40"/>
    <p:sldId id="1491" r:id="rId41"/>
    <p:sldId id="1278" r:id="rId4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432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5.jpg>
</file>

<file path=ppt/media/image17.tiff>
</file>

<file path=ppt/media/image18.png>
</file>

<file path=ppt/media/image19.png>
</file>

<file path=ppt/media/image2.png>
</file>

<file path=ppt/media/image20.png>
</file>

<file path=ppt/media/image2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4.xlsx"/><Relationship Id="rId4" Type="http://schemas.openxmlformats.org/officeDocument/2006/relationships/image" Target="../media/image7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5.xlsx"/><Relationship Id="rId4" Type="http://schemas.openxmlformats.org/officeDocument/2006/relationships/image" Target="../media/image8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jp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7.tif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2.xlsx"/><Relationship Id="rId4" Type="http://schemas.openxmlformats.org/officeDocument/2006/relationships/image" Target="../media/image5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3.xlsx"/><Relationship Id="rId4" Type="http://schemas.openxmlformats.org/officeDocument/2006/relationships/image" Target="../media/image6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Monday, April 13, 2015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10: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Beyond MapReduce —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Graph Processing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18787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49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difference does it make?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vertices,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1.4b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315669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difference does it make?</a:t>
            </a:r>
          </a:p>
        </p:txBody>
      </p:sp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73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-69%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vertices,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1.4b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347769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39"/>
            <a:ext cx="9191031" cy="697273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Aside: Partitioning Geo-data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9521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Geo-data = regular graph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4572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10668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16764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" name="Straight Connector 13"/>
          <p:cNvCxnSpPr>
            <a:stCxn id="4" idx="6"/>
            <a:endCxn id="5" idx="2"/>
          </p:cNvCxnSpPr>
          <p:nvPr/>
        </p:nvCxnSpPr>
        <p:spPr bwMode="auto">
          <a:xfrm>
            <a:off x="8382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>
            <a:stCxn id="5" idx="6"/>
            <a:endCxn id="6" idx="2"/>
          </p:cNvCxnSpPr>
          <p:nvPr/>
        </p:nvCxnSpPr>
        <p:spPr bwMode="auto">
          <a:xfrm>
            <a:off x="14478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 bwMode="auto">
          <a:xfrm>
            <a:off x="4572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0668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6764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" name="Straight Connector 20"/>
          <p:cNvCxnSpPr>
            <a:stCxn id="18" idx="6"/>
            <a:endCxn id="19" idx="2"/>
          </p:cNvCxnSpPr>
          <p:nvPr/>
        </p:nvCxnSpPr>
        <p:spPr bwMode="auto">
          <a:xfrm>
            <a:off x="8382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9" idx="6"/>
            <a:endCxn id="20" idx="2"/>
          </p:cNvCxnSpPr>
          <p:nvPr/>
        </p:nvCxnSpPr>
        <p:spPr bwMode="auto">
          <a:xfrm>
            <a:off x="14478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4"/>
            <a:endCxn id="18" idx="0"/>
          </p:cNvCxnSpPr>
          <p:nvPr/>
        </p:nvCxnSpPr>
        <p:spPr bwMode="auto">
          <a:xfrm>
            <a:off x="6477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5" idx="4"/>
            <a:endCxn id="19" idx="0"/>
          </p:cNvCxnSpPr>
          <p:nvPr/>
        </p:nvCxnSpPr>
        <p:spPr bwMode="auto">
          <a:xfrm>
            <a:off x="12573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Connector 33"/>
          <p:cNvCxnSpPr>
            <a:stCxn id="6" idx="4"/>
            <a:endCxn id="20" idx="0"/>
          </p:cNvCxnSpPr>
          <p:nvPr/>
        </p:nvCxnSpPr>
        <p:spPr bwMode="auto">
          <a:xfrm>
            <a:off x="18669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 bwMode="auto">
          <a:xfrm>
            <a:off x="4572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10668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16764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Connector 39"/>
          <p:cNvCxnSpPr>
            <a:stCxn id="37" idx="6"/>
            <a:endCxn id="38" idx="2"/>
          </p:cNvCxnSpPr>
          <p:nvPr/>
        </p:nvCxnSpPr>
        <p:spPr bwMode="auto">
          <a:xfrm>
            <a:off x="8382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38" idx="6"/>
            <a:endCxn id="39" idx="2"/>
          </p:cNvCxnSpPr>
          <p:nvPr/>
        </p:nvCxnSpPr>
        <p:spPr bwMode="auto">
          <a:xfrm>
            <a:off x="14478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8" idx="4"/>
            <a:endCxn id="37" idx="0"/>
          </p:cNvCxnSpPr>
          <p:nvPr/>
        </p:nvCxnSpPr>
        <p:spPr bwMode="auto">
          <a:xfrm>
            <a:off x="6477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9" idx="4"/>
            <a:endCxn id="38" idx="0"/>
          </p:cNvCxnSpPr>
          <p:nvPr/>
        </p:nvCxnSpPr>
        <p:spPr bwMode="auto">
          <a:xfrm>
            <a:off x="12573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0" idx="4"/>
            <a:endCxn id="39" idx="0"/>
          </p:cNvCxnSpPr>
          <p:nvPr/>
        </p:nvCxnSpPr>
        <p:spPr bwMode="auto">
          <a:xfrm>
            <a:off x="18669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 bwMode="auto">
          <a:xfrm>
            <a:off x="4572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10668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16764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2" name="Straight Connector 71"/>
          <p:cNvCxnSpPr>
            <a:stCxn id="69" idx="6"/>
            <a:endCxn id="70" idx="2"/>
          </p:cNvCxnSpPr>
          <p:nvPr/>
        </p:nvCxnSpPr>
        <p:spPr bwMode="auto">
          <a:xfrm>
            <a:off x="8382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70" idx="6"/>
            <a:endCxn id="71" idx="2"/>
          </p:cNvCxnSpPr>
          <p:nvPr/>
        </p:nvCxnSpPr>
        <p:spPr bwMode="auto">
          <a:xfrm>
            <a:off x="14478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7" idx="4"/>
            <a:endCxn id="69" idx="0"/>
          </p:cNvCxnSpPr>
          <p:nvPr/>
        </p:nvCxnSpPr>
        <p:spPr bwMode="auto">
          <a:xfrm>
            <a:off x="6477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38" idx="4"/>
            <a:endCxn id="70" idx="0"/>
          </p:cNvCxnSpPr>
          <p:nvPr/>
        </p:nvCxnSpPr>
        <p:spPr bwMode="auto">
          <a:xfrm>
            <a:off x="12573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39" idx="4"/>
            <a:endCxn id="71" idx="0"/>
          </p:cNvCxnSpPr>
          <p:nvPr/>
        </p:nvCxnSpPr>
        <p:spPr bwMode="auto">
          <a:xfrm>
            <a:off x="18669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 bwMode="auto">
          <a:xfrm>
            <a:off x="4572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Oval 77"/>
          <p:cNvSpPr/>
          <p:nvPr/>
        </p:nvSpPr>
        <p:spPr bwMode="auto">
          <a:xfrm>
            <a:off x="10668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9" name="Oval 78"/>
          <p:cNvSpPr/>
          <p:nvPr/>
        </p:nvSpPr>
        <p:spPr bwMode="auto">
          <a:xfrm>
            <a:off x="16764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80" name="Straight Connector 79"/>
          <p:cNvCxnSpPr>
            <a:stCxn id="77" idx="6"/>
            <a:endCxn id="78" idx="2"/>
          </p:cNvCxnSpPr>
          <p:nvPr/>
        </p:nvCxnSpPr>
        <p:spPr bwMode="auto">
          <a:xfrm>
            <a:off x="8382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78" idx="6"/>
            <a:endCxn id="79" idx="2"/>
          </p:cNvCxnSpPr>
          <p:nvPr/>
        </p:nvCxnSpPr>
        <p:spPr bwMode="auto">
          <a:xfrm>
            <a:off x="14478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9" idx="4"/>
            <a:endCxn id="77" idx="0"/>
          </p:cNvCxnSpPr>
          <p:nvPr/>
        </p:nvCxnSpPr>
        <p:spPr bwMode="auto">
          <a:xfrm>
            <a:off x="6477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0" idx="4"/>
            <a:endCxn id="78" idx="0"/>
          </p:cNvCxnSpPr>
          <p:nvPr/>
        </p:nvCxnSpPr>
        <p:spPr bwMode="auto">
          <a:xfrm>
            <a:off x="12573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1" idx="4"/>
            <a:endCxn id="79" idx="0"/>
          </p:cNvCxnSpPr>
          <p:nvPr/>
        </p:nvCxnSpPr>
        <p:spPr bwMode="auto">
          <a:xfrm>
            <a:off x="18669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 bwMode="auto">
          <a:xfrm>
            <a:off x="4572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9" name="Oval 88"/>
          <p:cNvSpPr/>
          <p:nvPr/>
        </p:nvSpPr>
        <p:spPr bwMode="auto">
          <a:xfrm>
            <a:off x="10668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Oval 89"/>
          <p:cNvSpPr/>
          <p:nvPr/>
        </p:nvSpPr>
        <p:spPr bwMode="auto">
          <a:xfrm>
            <a:off x="16764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1" name="Straight Connector 90"/>
          <p:cNvCxnSpPr>
            <a:stCxn id="88" idx="6"/>
            <a:endCxn id="89" idx="2"/>
          </p:cNvCxnSpPr>
          <p:nvPr/>
        </p:nvCxnSpPr>
        <p:spPr bwMode="auto">
          <a:xfrm>
            <a:off x="8382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89" idx="6"/>
            <a:endCxn id="90" idx="2"/>
          </p:cNvCxnSpPr>
          <p:nvPr/>
        </p:nvCxnSpPr>
        <p:spPr bwMode="auto">
          <a:xfrm>
            <a:off x="14478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77" idx="4"/>
            <a:endCxn id="88" idx="0"/>
          </p:cNvCxnSpPr>
          <p:nvPr/>
        </p:nvCxnSpPr>
        <p:spPr bwMode="auto">
          <a:xfrm>
            <a:off x="6477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8" idx="4"/>
            <a:endCxn id="89" idx="0"/>
          </p:cNvCxnSpPr>
          <p:nvPr/>
        </p:nvCxnSpPr>
        <p:spPr bwMode="auto">
          <a:xfrm>
            <a:off x="12573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79" idx="4"/>
            <a:endCxn id="90" idx="0"/>
          </p:cNvCxnSpPr>
          <p:nvPr/>
        </p:nvCxnSpPr>
        <p:spPr bwMode="auto">
          <a:xfrm>
            <a:off x="18669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 bwMode="auto">
          <a:xfrm>
            <a:off x="4572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7" name="Oval 96"/>
          <p:cNvSpPr/>
          <p:nvPr/>
        </p:nvSpPr>
        <p:spPr bwMode="auto">
          <a:xfrm>
            <a:off x="10668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8" name="Oval 97"/>
          <p:cNvSpPr/>
          <p:nvPr/>
        </p:nvSpPr>
        <p:spPr bwMode="auto">
          <a:xfrm>
            <a:off x="16764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9" name="Straight Connector 98"/>
          <p:cNvCxnSpPr>
            <a:stCxn id="96" idx="6"/>
            <a:endCxn id="97" idx="2"/>
          </p:cNvCxnSpPr>
          <p:nvPr/>
        </p:nvCxnSpPr>
        <p:spPr bwMode="auto">
          <a:xfrm>
            <a:off x="8382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7" idx="6"/>
            <a:endCxn id="98" idx="2"/>
          </p:cNvCxnSpPr>
          <p:nvPr/>
        </p:nvCxnSpPr>
        <p:spPr bwMode="auto">
          <a:xfrm>
            <a:off x="14478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8" idx="4"/>
            <a:endCxn id="96" idx="0"/>
          </p:cNvCxnSpPr>
          <p:nvPr/>
        </p:nvCxnSpPr>
        <p:spPr bwMode="auto">
          <a:xfrm>
            <a:off x="6477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89" idx="4"/>
            <a:endCxn id="97" idx="0"/>
          </p:cNvCxnSpPr>
          <p:nvPr/>
        </p:nvCxnSpPr>
        <p:spPr bwMode="auto">
          <a:xfrm>
            <a:off x="12573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90" idx="4"/>
            <a:endCxn id="98" idx="0"/>
          </p:cNvCxnSpPr>
          <p:nvPr/>
        </p:nvCxnSpPr>
        <p:spPr bwMode="auto">
          <a:xfrm>
            <a:off x="18669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 bwMode="auto">
          <a:xfrm>
            <a:off x="4572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5" name="Oval 104"/>
          <p:cNvSpPr/>
          <p:nvPr/>
        </p:nvSpPr>
        <p:spPr bwMode="auto">
          <a:xfrm>
            <a:off x="10668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6" name="Oval 105"/>
          <p:cNvSpPr/>
          <p:nvPr/>
        </p:nvSpPr>
        <p:spPr bwMode="auto">
          <a:xfrm>
            <a:off x="16764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7" name="Straight Connector 106"/>
          <p:cNvCxnSpPr>
            <a:stCxn id="104" idx="6"/>
            <a:endCxn id="105" idx="2"/>
          </p:cNvCxnSpPr>
          <p:nvPr/>
        </p:nvCxnSpPr>
        <p:spPr bwMode="auto">
          <a:xfrm>
            <a:off x="8382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05" idx="6"/>
            <a:endCxn id="106" idx="2"/>
          </p:cNvCxnSpPr>
          <p:nvPr/>
        </p:nvCxnSpPr>
        <p:spPr bwMode="auto">
          <a:xfrm>
            <a:off x="14478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6" idx="4"/>
            <a:endCxn id="104" idx="0"/>
          </p:cNvCxnSpPr>
          <p:nvPr/>
        </p:nvCxnSpPr>
        <p:spPr bwMode="auto">
          <a:xfrm>
            <a:off x="6477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97" idx="4"/>
            <a:endCxn id="105" idx="0"/>
          </p:cNvCxnSpPr>
          <p:nvPr/>
        </p:nvCxnSpPr>
        <p:spPr bwMode="auto">
          <a:xfrm>
            <a:off x="12573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98" idx="4"/>
            <a:endCxn id="106" idx="0"/>
          </p:cNvCxnSpPr>
          <p:nvPr/>
        </p:nvCxnSpPr>
        <p:spPr bwMode="auto">
          <a:xfrm>
            <a:off x="18669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Oval 111"/>
          <p:cNvSpPr/>
          <p:nvPr/>
        </p:nvSpPr>
        <p:spPr bwMode="auto">
          <a:xfrm>
            <a:off x="4572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3" name="Oval 112"/>
          <p:cNvSpPr/>
          <p:nvPr/>
        </p:nvSpPr>
        <p:spPr bwMode="auto">
          <a:xfrm>
            <a:off x="10668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4" name="Oval 113"/>
          <p:cNvSpPr/>
          <p:nvPr/>
        </p:nvSpPr>
        <p:spPr bwMode="auto">
          <a:xfrm>
            <a:off x="16764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5" name="Straight Connector 114"/>
          <p:cNvCxnSpPr>
            <a:stCxn id="112" idx="6"/>
            <a:endCxn id="113" idx="2"/>
          </p:cNvCxnSpPr>
          <p:nvPr/>
        </p:nvCxnSpPr>
        <p:spPr bwMode="auto">
          <a:xfrm>
            <a:off x="8382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113" idx="6"/>
            <a:endCxn id="114" idx="2"/>
          </p:cNvCxnSpPr>
          <p:nvPr/>
        </p:nvCxnSpPr>
        <p:spPr bwMode="auto">
          <a:xfrm>
            <a:off x="14478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04" idx="4"/>
            <a:endCxn id="112" idx="0"/>
          </p:cNvCxnSpPr>
          <p:nvPr/>
        </p:nvCxnSpPr>
        <p:spPr bwMode="auto">
          <a:xfrm>
            <a:off x="6477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5" idx="4"/>
            <a:endCxn id="113" idx="0"/>
          </p:cNvCxnSpPr>
          <p:nvPr/>
        </p:nvCxnSpPr>
        <p:spPr bwMode="auto">
          <a:xfrm>
            <a:off x="12573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06" idx="4"/>
            <a:endCxn id="114" idx="0"/>
          </p:cNvCxnSpPr>
          <p:nvPr/>
        </p:nvCxnSpPr>
        <p:spPr bwMode="auto">
          <a:xfrm>
            <a:off x="18669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3" name="Oval 122"/>
          <p:cNvSpPr/>
          <p:nvPr/>
        </p:nvSpPr>
        <p:spPr bwMode="auto">
          <a:xfrm>
            <a:off x="22860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4" name="Oval 123"/>
          <p:cNvSpPr/>
          <p:nvPr/>
        </p:nvSpPr>
        <p:spPr bwMode="auto">
          <a:xfrm>
            <a:off x="28956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25" name="Straight Connector 124"/>
          <p:cNvCxnSpPr>
            <a:stCxn id="6" idx="6"/>
            <a:endCxn id="123" idx="2"/>
          </p:cNvCxnSpPr>
          <p:nvPr/>
        </p:nvCxnSpPr>
        <p:spPr bwMode="auto">
          <a:xfrm>
            <a:off x="20574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>
            <a:stCxn id="123" idx="6"/>
            <a:endCxn id="124" idx="2"/>
          </p:cNvCxnSpPr>
          <p:nvPr/>
        </p:nvCxnSpPr>
        <p:spPr bwMode="auto">
          <a:xfrm>
            <a:off x="26670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 bwMode="auto">
          <a:xfrm>
            <a:off x="22860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8" name="Oval 127"/>
          <p:cNvSpPr/>
          <p:nvPr/>
        </p:nvSpPr>
        <p:spPr bwMode="auto">
          <a:xfrm>
            <a:off x="28956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29" name="Straight Connector 128"/>
          <p:cNvCxnSpPr>
            <a:stCxn id="20" idx="6"/>
            <a:endCxn id="127" idx="2"/>
          </p:cNvCxnSpPr>
          <p:nvPr/>
        </p:nvCxnSpPr>
        <p:spPr bwMode="auto">
          <a:xfrm>
            <a:off x="20574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7" idx="6"/>
            <a:endCxn id="128" idx="2"/>
          </p:cNvCxnSpPr>
          <p:nvPr/>
        </p:nvCxnSpPr>
        <p:spPr bwMode="auto">
          <a:xfrm>
            <a:off x="26670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123" idx="4"/>
            <a:endCxn id="127" idx="0"/>
          </p:cNvCxnSpPr>
          <p:nvPr/>
        </p:nvCxnSpPr>
        <p:spPr bwMode="auto">
          <a:xfrm>
            <a:off x="24765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2" name="Straight Connector 131"/>
          <p:cNvCxnSpPr>
            <a:stCxn id="124" idx="4"/>
            <a:endCxn id="128" idx="0"/>
          </p:cNvCxnSpPr>
          <p:nvPr/>
        </p:nvCxnSpPr>
        <p:spPr bwMode="auto">
          <a:xfrm>
            <a:off x="30861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Oval 132"/>
          <p:cNvSpPr/>
          <p:nvPr/>
        </p:nvSpPr>
        <p:spPr bwMode="auto">
          <a:xfrm>
            <a:off x="22860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4" name="Oval 133"/>
          <p:cNvSpPr/>
          <p:nvPr/>
        </p:nvSpPr>
        <p:spPr bwMode="auto">
          <a:xfrm>
            <a:off x="28956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5" name="Straight Connector 134"/>
          <p:cNvCxnSpPr>
            <a:stCxn id="39" idx="6"/>
            <a:endCxn id="133" idx="2"/>
          </p:cNvCxnSpPr>
          <p:nvPr/>
        </p:nvCxnSpPr>
        <p:spPr bwMode="auto">
          <a:xfrm>
            <a:off x="20574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33" idx="6"/>
            <a:endCxn id="134" idx="2"/>
          </p:cNvCxnSpPr>
          <p:nvPr/>
        </p:nvCxnSpPr>
        <p:spPr bwMode="auto">
          <a:xfrm>
            <a:off x="26670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>
            <a:stCxn id="127" idx="4"/>
            <a:endCxn id="133" idx="0"/>
          </p:cNvCxnSpPr>
          <p:nvPr/>
        </p:nvCxnSpPr>
        <p:spPr bwMode="auto">
          <a:xfrm>
            <a:off x="24765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8" idx="4"/>
            <a:endCxn id="134" idx="0"/>
          </p:cNvCxnSpPr>
          <p:nvPr/>
        </p:nvCxnSpPr>
        <p:spPr bwMode="auto">
          <a:xfrm>
            <a:off x="30861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 bwMode="auto">
          <a:xfrm>
            <a:off x="22860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28956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1" name="Straight Connector 140"/>
          <p:cNvCxnSpPr>
            <a:stCxn id="71" idx="6"/>
            <a:endCxn id="139" idx="2"/>
          </p:cNvCxnSpPr>
          <p:nvPr/>
        </p:nvCxnSpPr>
        <p:spPr bwMode="auto">
          <a:xfrm>
            <a:off x="20574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39" idx="6"/>
            <a:endCxn id="140" idx="2"/>
          </p:cNvCxnSpPr>
          <p:nvPr/>
        </p:nvCxnSpPr>
        <p:spPr bwMode="auto">
          <a:xfrm>
            <a:off x="26670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33" idx="4"/>
            <a:endCxn id="139" idx="0"/>
          </p:cNvCxnSpPr>
          <p:nvPr/>
        </p:nvCxnSpPr>
        <p:spPr bwMode="auto">
          <a:xfrm>
            <a:off x="24765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34" idx="4"/>
            <a:endCxn id="140" idx="0"/>
          </p:cNvCxnSpPr>
          <p:nvPr/>
        </p:nvCxnSpPr>
        <p:spPr bwMode="auto">
          <a:xfrm>
            <a:off x="30861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5" name="Oval 144"/>
          <p:cNvSpPr/>
          <p:nvPr/>
        </p:nvSpPr>
        <p:spPr bwMode="auto">
          <a:xfrm>
            <a:off x="22860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6" name="Oval 145"/>
          <p:cNvSpPr/>
          <p:nvPr/>
        </p:nvSpPr>
        <p:spPr bwMode="auto">
          <a:xfrm>
            <a:off x="28956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7" name="Straight Connector 146"/>
          <p:cNvCxnSpPr>
            <a:stCxn id="79" idx="6"/>
            <a:endCxn id="145" idx="2"/>
          </p:cNvCxnSpPr>
          <p:nvPr/>
        </p:nvCxnSpPr>
        <p:spPr bwMode="auto">
          <a:xfrm>
            <a:off x="20574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45" idx="6"/>
            <a:endCxn id="146" idx="2"/>
          </p:cNvCxnSpPr>
          <p:nvPr/>
        </p:nvCxnSpPr>
        <p:spPr bwMode="auto">
          <a:xfrm>
            <a:off x="26670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39" idx="4"/>
            <a:endCxn id="145" idx="0"/>
          </p:cNvCxnSpPr>
          <p:nvPr/>
        </p:nvCxnSpPr>
        <p:spPr bwMode="auto">
          <a:xfrm>
            <a:off x="24765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>
            <a:stCxn id="140" idx="4"/>
            <a:endCxn id="146" idx="0"/>
          </p:cNvCxnSpPr>
          <p:nvPr/>
        </p:nvCxnSpPr>
        <p:spPr bwMode="auto">
          <a:xfrm>
            <a:off x="30861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 bwMode="auto">
          <a:xfrm>
            <a:off x="2286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2" name="Oval 151"/>
          <p:cNvSpPr/>
          <p:nvPr/>
        </p:nvSpPr>
        <p:spPr bwMode="auto">
          <a:xfrm>
            <a:off x="28956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3" name="Straight Connector 152"/>
          <p:cNvCxnSpPr>
            <a:stCxn id="90" idx="6"/>
            <a:endCxn id="151" idx="2"/>
          </p:cNvCxnSpPr>
          <p:nvPr/>
        </p:nvCxnSpPr>
        <p:spPr bwMode="auto">
          <a:xfrm>
            <a:off x="20574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1" idx="6"/>
            <a:endCxn id="152" idx="2"/>
          </p:cNvCxnSpPr>
          <p:nvPr/>
        </p:nvCxnSpPr>
        <p:spPr bwMode="auto">
          <a:xfrm>
            <a:off x="26670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145" idx="4"/>
            <a:endCxn id="151" idx="0"/>
          </p:cNvCxnSpPr>
          <p:nvPr/>
        </p:nvCxnSpPr>
        <p:spPr bwMode="auto">
          <a:xfrm>
            <a:off x="24765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46" idx="4"/>
            <a:endCxn id="152" idx="0"/>
          </p:cNvCxnSpPr>
          <p:nvPr/>
        </p:nvCxnSpPr>
        <p:spPr bwMode="auto">
          <a:xfrm>
            <a:off x="30861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 bwMode="auto">
          <a:xfrm>
            <a:off x="22860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8" name="Oval 157"/>
          <p:cNvSpPr/>
          <p:nvPr/>
        </p:nvSpPr>
        <p:spPr bwMode="auto">
          <a:xfrm>
            <a:off x="28956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9" name="Straight Connector 158"/>
          <p:cNvCxnSpPr>
            <a:stCxn id="98" idx="6"/>
            <a:endCxn id="157" idx="2"/>
          </p:cNvCxnSpPr>
          <p:nvPr/>
        </p:nvCxnSpPr>
        <p:spPr bwMode="auto">
          <a:xfrm>
            <a:off x="20574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7" idx="6"/>
            <a:endCxn id="158" idx="2"/>
          </p:cNvCxnSpPr>
          <p:nvPr/>
        </p:nvCxnSpPr>
        <p:spPr bwMode="auto">
          <a:xfrm>
            <a:off x="26670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151" idx="4"/>
            <a:endCxn id="157" idx="0"/>
          </p:cNvCxnSpPr>
          <p:nvPr/>
        </p:nvCxnSpPr>
        <p:spPr bwMode="auto">
          <a:xfrm>
            <a:off x="24765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152" idx="4"/>
            <a:endCxn id="158" idx="0"/>
          </p:cNvCxnSpPr>
          <p:nvPr/>
        </p:nvCxnSpPr>
        <p:spPr bwMode="auto">
          <a:xfrm>
            <a:off x="30861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3" name="Oval 162"/>
          <p:cNvSpPr/>
          <p:nvPr/>
        </p:nvSpPr>
        <p:spPr bwMode="auto">
          <a:xfrm>
            <a:off x="22860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4" name="Oval 163"/>
          <p:cNvSpPr/>
          <p:nvPr/>
        </p:nvSpPr>
        <p:spPr bwMode="auto">
          <a:xfrm>
            <a:off x="28956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5" name="Straight Connector 164"/>
          <p:cNvCxnSpPr>
            <a:stCxn id="106" idx="6"/>
            <a:endCxn id="163" idx="2"/>
          </p:cNvCxnSpPr>
          <p:nvPr/>
        </p:nvCxnSpPr>
        <p:spPr bwMode="auto">
          <a:xfrm>
            <a:off x="20574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163" idx="6"/>
            <a:endCxn id="164" idx="2"/>
          </p:cNvCxnSpPr>
          <p:nvPr/>
        </p:nvCxnSpPr>
        <p:spPr bwMode="auto">
          <a:xfrm>
            <a:off x="26670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57" idx="4"/>
            <a:endCxn id="163" idx="0"/>
          </p:cNvCxnSpPr>
          <p:nvPr/>
        </p:nvCxnSpPr>
        <p:spPr bwMode="auto">
          <a:xfrm>
            <a:off x="24765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58" idx="4"/>
            <a:endCxn id="164" idx="0"/>
          </p:cNvCxnSpPr>
          <p:nvPr/>
        </p:nvCxnSpPr>
        <p:spPr bwMode="auto">
          <a:xfrm>
            <a:off x="30861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 bwMode="auto">
          <a:xfrm>
            <a:off x="22860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0" name="Oval 169"/>
          <p:cNvSpPr/>
          <p:nvPr/>
        </p:nvSpPr>
        <p:spPr bwMode="auto">
          <a:xfrm>
            <a:off x="28956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1" name="Straight Connector 170"/>
          <p:cNvCxnSpPr>
            <a:stCxn id="114" idx="6"/>
            <a:endCxn id="169" idx="2"/>
          </p:cNvCxnSpPr>
          <p:nvPr/>
        </p:nvCxnSpPr>
        <p:spPr bwMode="auto">
          <a:xfrm>
            <a:off x="20574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9" idx="6"/>
            <a:endCxn id="170" idx="2"/>
          </p:cNvCxnSpPr>
          <p:nvPr/>
        </p:nvCxnSpPr>
        <p:spPr bwMode="auto">
          <a:xfrm>
            <a:off x="26670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163" idx="4"/>
            <a:endCxn id="169" idx="0"/>
          </p:cNvCxnSpPr>
          <p:nvPr/>
        </p:nvCxnSpPr>
        <p:spPr bwMode="auto">
          <a:xfrm>
            <a:off x="24765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4" idx="4"/>
            <a:endCxn id="170" idx="0"/>
          </p:cNvCxnSpPr>
          <p:nvPr/>
        </p:nvCxnSpPr>
        <p:spPr bwMode="auto">
          <a:xfrm>
            <a:off x="30861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4" name="Oval 183"/>
          <p:cNvSpPr/>
          <p:nvPr/>
        </p:nvSpPr>
        <p:spPr bwMode="auto">
          <a:xfrm>
            <a:off x="35052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5" name="Oval 184"/>
          <p:cNvSpPr/>
          <p:nvPr/>
        </p:nvSpPr>
        <p:spPr bwMode="auto">
          <a:xfrm>
            <a:off x="41148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86" name="Straight Connector 185"/>
          <p:cNvCxnSpPr>
            <a:stCxn id="124" idx="6"/>
            <a:endCxn id="184" idx="2"/>
          </p:cNvCxnSpPr>
          <p:nvPr/>
        </p:nvCxnSpPr>
        <p:spPr bwMode="auto">
          <a:xfrm>
            <a:off x="32766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>
            <a:stCxn id="184" idx="6"/>
            <a:endCxn id="185" idx="2"/>
          </p:cNvCxnSpPr>
          <p:nvPr/>
        </p:nvCxnSpPr>
        <p:spPr bwMode="auto">
          <a:xfrm>
            <a:off x="38862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35052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9" name="Oval 188"/>
          <p:cNvSpPr/>
          <p:nvPr/>
        </p:nvSpPr>
        <p:spPr bwMode="auto">
          <a:xfrm>
            <a:off x="41148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0" name="Straight Connector 189"/>
          <p:cNvCxnSpPr>
            <a:stCxn id="128" idx="6"/>
            <a:endCxn id="188" idx="2"/>
          </p:cNvCxnSpPr>
          <p:nvPr/>
        </p:nvCxnSpPr>
        <p:spPr bwMode="auto">
          <a:xfrm>
            <a:off x="32766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8" idx="6"/>
            <a:endCxn id="189" idx="2"/>
          </p:cNvCxnSpPr>
          <p:nvPr/>
        </p:nvCxnSpPr>
        <p:spPr bwMode="auto">
          <a:xfrm>
            <a:off x="38862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2" name="Straight Connector 191"/>
          <p:cNvCxnSpPr>
            <a:stCxn id="184" idx="4"/>
            <a:endCxn id="188" idx="0"/>
          </p:cNvCxnSpPr>
          <p:nvPr/>
        </p:nvCxnSpPr>
        <p:spPr bwMode="auto">
          <a:xfrm>
            <a:off x="36957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3" name="Straight Connector 192"/>
          <p:cNvCxnSpPr>
            <a:stCxn id="185" idx="4"/>
            <a:endCxn id="189" idx="0"/>
          </p:cNvCxnSpPr>
          <p:nvPr/>
        </p:nvCxnSpPr>
        <p:spPr bwMode="auto">
          <a:xfrm>
            <a:off x="43053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4" name="Oval 193"/>
          <p:cNvSpPr/>
          <p:nvPr/>
        </p:nvSpPr>
        <p:spPr bwMode="auto">
          <a:xfrm>
            <a:off x="35052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5" name="Oval 194"/>
          <p:cNvSpPr/>
          <p:nvPr/>
        </p:nvSpPr>
        <p:spPr bwMode="auto">
          <a:xfrm>
            <a:off x="41148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6" name="Straight Connector 195"/>
          <p:cNvCxnSpPr>
            <a:stCxn id="134" idx="6"/>
            <a:endCxn id="194" idx="2"/>
          </p:cNvCxnSpPr>
          <p:nvPr/>
        </p:nvCxnSpPr>
        <p:spPr bwMode="auto">
          <a:xfrm>
            <a:off x="32766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94" idx="6"/>
            <a:endCxn id="195" idx="2"/>
          </p:cNvCxnSpPr>
          <p:nvPr/>
        </p:nvCxnSpPr>
        <p:spPr bwMode="auto">
          <a:xfrm>
            <a:off x="38862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88" idx="4"/>
            <a:endCxn id="194" idx="0"/>
          </p:cNvCxnSpPr>
          <p:nvPr/>
        </p:nvCxnSpPr>
        <p:spPr bwMode="auto">
          <a:xfrm>
            <a:off x="36957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89" idx="4"/>
            <a:endCxn id="195" idx="0"/>
          </p:cNvCxnSpPr>
          <p:nvPr/>
        </p:nvCxnSpPr>
        <p:spPr bwMode="auto">
          <a:xfrm>
            <a:off x="43053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0" name="Oval 199"/>
          <p:cNvSpPr/>
          <p:nvPr/>
        </p:nvSpPr>
        <p:spPr bwMode="auto">
          <a:xfrm>
            <a:off x="35052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1" name="Oval 200"/>
          <p:cNvSpPr/>
          <p:nvPr/>
        </p:nvSpPr>
        <p:spPr bwMode="auto">
          <a:xfrm>
            <a:off x="41148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2" name="Straight Connector 201"/>
          <p:cNvCxnSpPr>
            <a:stCxn id="140" idx="6"/>
            <a:endCxn id="200" idx="2"/>
          </p:cNvCxnSpPr>
          <p:nvPr/>
        </p:nvCxnSpPr>
        <p:spPr bwMode="auto">
          <a:xfrm>
            <a:off x="32766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200" idx="6"/>
            <a:endCxn id="201" idx="2"/>
          </p:cNvCxnSpPr>
          <p:nvPr/>
        </p:nvCxnSpPr>
        <p:spPr bwMode="auto">
          <a:xfrm>
            <a:off x="38862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194" idx="4"/>
            <a:endCxn id="200" idx="0"/>
          </p:cNvCxnSpPr>
          <p:nvPr/>
        </p:nvCxnSpPr>
        <p:spPr bwMode="auto">
          <a:xfrm>
            <a:off x="36957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>
            <a:stCxn id="195" idx="4"/>
            <a:endCxn id="201" idx="0"/>
          </p:cNvCxnSpPr>
          <p:nvPr/>
        </p:nvCxnSpPr>
        <p:spPr bwMode="auto">
          <a:xfrm>
            <a:off x="43053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35052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7" name="Oval 206"/>
          <p:cNvSpPr/>
          <p:nvPr/>
        </p:nvSpPr>
        <p:spPr bwMode="auto">
          <a:xfrm>
            <a:off x="41148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8" name="Straight Connector 207"/>
          <p:cNvCxnSpPr>
            <a:stCxn id="146" idx="6"/>
            <a:endCxn id="206" idx="2"/>
          </p:cNvCxnSpPr>
          <p:nvPr/>
        </p:nvCxnSpPr>
        <p:spPr bwMode="auto">
          <a:xfrm>
            <a:off x="32766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stCxn id="206" idx="6"/>
            <a:endCxn id="207" idx="2"/>
          </p:cNvCxnSpPr>
          <p:nvPr/>
        </p:nvCxnSpPr>
        <p:spPr bwMode="auto">
          <a:xfrm>
            <a:off x="38862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0" idx="4"/>
            <a:endCxn id="206" idx="0"/>
          </p:cNvCxnSpPr>
          <p:nvPr/>
        </p:nvCxnSpPr>
        <p:spPr bwMode="auto">
          <a:xfrm>
            <a:off x="36957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201" idx="4"/>
            <a:endCxn id="207" idx="0"/>
          </p:cNvCxnSpPr>
          <p:nvPr/>
        </p:nvCxnSpPr>
        <p:spPr bwMode="auto">
          <a:xfrm>
            <a:off x="43053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2" name="Oval 211"/>
          <p:cNvSpPr/>
          <p:nvPr/>
        </p:nvSpPr>
        <p:spPr bwMode="auto">
          <a:xfrm>
            <a:off x="35052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3" name="Oval 212"/>
          <p:cNvSpPr/>
          <p:nvPr/>
        </p:nvSpPr>
        <p:spPr bwMode="auto">
          <a:xfrm>
            <a:off x="41148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4" name="Straight Connector 213"/>
          <p:cNvCxnSpPr>
            <a:stCxn id="152" idx="6"/>
            <a:endCxn id="212" idx="2"/>
          </p:cNvCxnSpPr>
          <p:nvPr/>
        </p:nvCxnSpPr>
        <p:spPr bwMode="auto">
          <a:xfrm>
            <a:off x="32766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>
            <a:stCxn id="212" idx="6"/>
            <a:endCxn id="213" idx="2"/>
          </p:cNvCxnSpPr>
          <p:nvPr/>
        </p:nvCxnSpPr>
        <p:spPr bwMode="auto">
          <a:xfrm>
            <a:off x="38862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>
            <a:stCxn id="206" idx="4"/>
            <a:endCxn id="212" idx="0"/>
          </p:cNvCxnSpPr>
          <p:nvPr/>
        </p:nvCxnSpPr>
        <p:spPr bwMode="auto">
          <a:xfrm>
            <a:off x="36957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207" idx="4"/>
            <a:endCxn id="213" idx="0"/>
          </p:cNvCxnSpPr>
          <p:nvPr/>
        </p:nvCxnSpPr>
        <p:spPr bwMode="auto">
          <a:xfrm>
            <a:off x="43053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8" name="Oval 217"/>
          <p:cNvSpPr/>
          <p:nvPr/>
        </p:nvSpPr>
        <p:spPr bwMode="auto">
          <a:xfrm>
            <a:off x="35052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9" name="Oval 218"/>
          <p:cNvSpPr/>
          <p:nvPr/>
        </p:nvSpPr>
        <p:spPr bwMode="auto">
          <a:xfrm>
            <a:off x="41148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0" name="Straight Connector 219"/>
          <p:cNvCxnSpPr>
            <a:stCxn id="158" idx="6"/>
            <a:endCxn id="218" idx="2"/>
          </p:cNvCxnSpPr>
          <p:nvPr/>
        </p:nvCxnSpPr>
        <p:spPr bwMode="auto">
          <a:xfrm>
            <a:off x="32766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218" idx="6"/>
            <a:endCxn id="219" idx="2"/>
          </p:cNvCxnSpPr>
          <p:nvPr/>
        </p:nvCxnSpPr>
        <p:spPr bwMode="auto">
          <a:xfrm>
            <a:off x="38862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212" idx="4"/>
            <a:endCxn id="218" idx="0"/>
          </p:cNvCxnSpPr>
          <p:nvPr/>
        </p:nvCxnSpPr>
        <p:spPr bwMode="auto">
          <a:xfrm>
            <a:off x="36957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>
            <a:stCxn id="213" idx="4"/>
            <a:endCxn id="219" idx="0"/>
          </p:cNvCxnSpPr>
          <p:nvPr/>
        </p:nvCxnSpPr>
        <p:spPr bwMode="auto">
          <a:xfrm>
            <a:off x="43053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4" name="Oval 223"/>
          <p:cNvSpPr/>
          <p:nvPr/>
        </p:nvSpPr>
        <p:spPr bwMode="auto">
          <a:xfrm>
            <a:off x="35052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5" name="Oval 224"/>
          <p:cNvSpPr/>
          <p:nvPr/>
        </p:nvSpPr>
        <p:spPr bwMode="auto">
          <a:xfrm>
            <a:off x="41148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6" name="Straight Connector 225"/>
          <p:cNvCxnSpPr>
            <a:stCxn id="164" idx="6"/>
            <a:endCxn id="224" idx="2"/>
          </p:cNvCxnSpPr>
          <p:nvPr/>
        </p:nvCxnSpPr>
        <p:spPr bwMode="auto">
          <a:xfrm>
            <a:off x="32766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224" idx="6"/>
            <a:endCxn id="225" idx="2"/>
          </p:cNvCxnSpPr>
          <p:nvPr/>
        </p:nvCxnSpPr>
        <p:spPr bwMode="auto">
          <a:xfrm>
            <a:off x="38862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stCxn id="218" idx="4"/>
            <a:endCxn id="224" idx="0"/>
          </p:cNvCxnSpPr>
          <p:nvPr/>
        </p:nvCxnSpPr>
        <p:spPr bwMode="auto">
          <a:xfrm>
            <a:off x="36957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219" idx="4"/>
            <a:endCxn id="225" idx="0"/>
          </p:cNvCxnSpPr>
          <p:nvPr/>
        </p:nvCxnSpPr>
        <p:spPr bwMode="auto">
          <a:xfrm>
            <a:off x="43053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0" name="Oval 229"/>
          <p:cNvSpPr/>
          <p:nvPr/>
        </p:nvSpPr>
        <p:spPr bwMode="auto">
          <a:xfrm>
            <a:off x="35052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41148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2" name="Straight Connector 231"/>
          <p:cNvCxnSpPr>
            <a:stCxn id="170" idx="6"/>
            <a:endCxn id="230" idx="2"/>
          </p:cNvCxnSpPr>
          <p:nvPr/>
        </p:nvCxnSpPr>
        <p:spPr bwMode="auto">
          <a:xfrm>
            <a:off x="32766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>
            <a:stCxn id="230" idx="6"/>
            <a:endCxn id="231" idx="2"/>
          </p:cNvCxnSpPr>
          <p:nvPr/>
        </p:nvCxnSpPr>
        <p:spPr bwMode="auto">
          <a:xfrm>
            <a:off x="38862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>
            <a:stCxn id="224" idx="4"/>
            <a:endCxn id="230" idx="0"/>
          </p:cNvCxnSpPr>
          <p:nvPr/>
        </p:nvCxnSpPr>
        <p:spPr bwMode="auto">
          <a:xfrm>
            <a:off x="36957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stCxn id="225" idx="4"/>
            <a:endCxn id="231" idx="0"/>
          </p:cNvCxnSpPr>
          <p:nvPr/>
        </p:nvCxnSpPr>
        <p:spPr bwMode="auto">
          <a:xfrm>
            <a:off x="43053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6" name="Oval 235"/>
          <p:cNvSpPr/>
          <p:nvPr/>
        </p:nvSpPr>
        <p:spPr bwMode="auto">
          <a:xfrm>
            <a:off x="47244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7" name="Oval 236"/>
          <p:cNvSpPr/>
          <p:nvPr/>
        </p:nvSpPr>
        <p:spPr bwMode="auto">
          <a:xfrm>
            <a:off x="53340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8" name="Straight Connector 237"/>
          <p:cNvCxnSpPr>
            <a:stCxn id="185" idx="6"/>
            <a:endCxn id="236" idx="2"/>
          </p:cNvCxnSpPr>
          <p:nvPr/>
        </p:nvCxnSpPr>
        <p:spPr bwMode="auto">
          <a:xfrm>
            <a:off x="44958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9" name="Straight Connector 238"/>
          <p:cNvCxnSpPr>
            <a:stCxn id="236" idx="6"/>
            <a:endCxn id="237" idx="2"/>
          </p:cNvCxnSpPr>
          <p:nvPr/>
        </p:nvCxnSpPr>
        <p:spPr bwMode="auto">
          <a:xfrm>
            <a:off x="51054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0" name="Oval 239"/>
          <p:cNvSpPr/>
          <p:nvPr/>
        </p:nvSpPr>
        <p:spPr bwMode="auto">
          <a:xfrm>
            <a:off x="47244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1" name="Oval 240"/>
          <p:cNvSpPr/>
          <p:nvPr/>
        </p:nvSpPr>
        <p:spPr bwMode="auto">
          <a:xfrm>
            <a:off x="53340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2" name="Straight Connector 241"/>
          <p:cNvCxnSpPr>
            <a:stCxn id="189" idx="6"/>
            <a:endCxn id="240" idx="2"/>
          </p:cNvCxnSpPr>
          <p:nvPr/>
        </p:nvCxnSpPr>
        <p:spPr bwMode="auto">
          <a:xfrm>
            <a:off x="44958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>
            <a:stCxn id="240" idx="6"/>
            <a:endCxn id="241" idx="2"/>
          </p:cNvCxnSpPr>
          <p:nvPr/>
        </p:nvCxnSpPr>
        <p:spPr bwMode="auto">
          <a:xfrm>
            <a:off x="51054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4" name="Straight Connector 243"/>
          <p:cNvCxnSpPr>
            <a:stCxn id="236" idx="4"/>
            <a:endCxn id="240" idx="0"/>
          </p:cNvCxnSpPr>
          <p:nvPr/>
        </p:nvCxnSpPr>
        <p:spPr bwMode="auto">
          <a:xfrm>
            <a:off x="49149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5" name="Straight Connector 244"/>
          <p:cNvCxnSpPr>
            <a:stCxn id="237" idx="4"/>
            <a:endCxn id="241" idx="0"/>
          </p:cNvCxnSpPr>
          <p:nvPr/>
        </p:nvCxnSpPr>
        <p:spPr bwMode="auto">
          <a:xfrm>
            <a:off x="55245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" name="Oval 245"/>
          <p:cNvSpPr/>
          <p:nvPr/>
        </p:nvSpPr>
        <p:spPr bwMode="auto">
          <a:xfrm>
            <a:off x="47244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7" name="Oval 246"/>
          <p:cNvSpPr/>
          <p:nvPr/>
        </p:nvSpPr>
        <p:spPr bwMode="auto">
          <a:xfrm>
            <a:off x="53340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8" name="Straight Connector 247"/>
          <p:cNvCxnSpPr>
            <a:stCxn id="195" idx="6"/>
            <a:endCxn id="246" idx="2"/>
          </p:cNvCxnSpPr>
          <p:nvPr/>
        </p:nvCxnSpPr>
        <p:spPr bwMode="auto">
          <a:xfrm>
            <a:off x="44958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>
            <a:stCxn id="246" idx="6"/>
            <a:endCxn id="247" idx="2"/>
          </p:cNvCxnSpPr>
          <p:nvPr/>
        </p:nvCxnSpPr>
        <p:spPr bwMode="auto">
          <a:xfrm>
            <a:off x="51054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>
            <a:stCxn id="240" idx="4"/>
            <a:endCxn id="246" idx="0"/>
          </p:cNvCxnSpPr>
          <p:nvPr/>
        </p:nvCxnSpPr>
        <p:spPr bwMode="auto">
          <a:xfrm>
            <a:off x="49149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>
            <a:stCxn id="241" idx="4"/>
            <a:endCxn id="247" idx="0"/>
          </p:cNvCxnSpPr>
          <p:nvPr/>
        </p:nvCxnSpPr>
        <p:spPr bwMode="auto">
          <a:xfrm>
            <a:off x="55245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2" name="Oval 251"/>
          <p:cNvSpPr/>
          <p:nvPr/>
        </p:nvSpPr>
        <p:spPr bwMode="auto">
          <a:xfrm>
            <a:off x="47244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3" name="Oval 252"/>
          <p:cNvSpPr/>
          <p:nvPr/>
        </p:nvSpPr>
        <p:spPr bwMode="auto">
          <a:xfrm>
            <a:off x="53340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4" name="Straight Connector 253"/>
          <p:cNvCxnSpPr>
            <a:stCxn id="201" idx="6"/>
            <a:endCxn id="252" idx="2"/>
          </p:cNvCxnSpPr>
          <p:nvPr/>
        </p:nvCxnSpPr>
        <p:spPr bwMode="auto">
          <a:xfrm>
            <a:off x="44958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stCxn id="252" idx="6"/>
            <a:endCxn id="253" idx="2"/>
          </p:cNvCxnSpPr>
          <p:nvPr/>
        </p:nvCxnSpPr>
        <p:spPr bwMode="auto">
          <a:xfrm>
            <a:off x="51054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>
            <a:stCxn id="246" idx="4"/>
            <a:endCxn id="252" idx="0"/>
          </p:cNvCxnSpPr>
          <p:nvPr/>
        </p:nvCxnSpPr>
        <p:spPr bwMode="auto">
          <a:xfrm>
            <a:off x="49149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>
            <a:stCxn id="247" idx="4"/>
            <a:endCxn id="253" idx="0"/>
          </p:cNvCxnSpPr>
          <p:nvPr/>
        </p:nvCxnSpPr>
        <p:spPr bwMode="auto">
          <a:xfrm>
            <a:off x="55245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8" name="Oval 257"/>
          <p:cNvSpPr/>
          <p:nvPr/>
        </p:nvSpPr>
        <p:spPr bwMode="auto">
          <a:xfrm>
            <a:off x="47244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9" name="Oval 258"/>
          <p:cNvSpPr/>
          <p:nvPr/>
        </p:nvSpPr>
        <p:spPr bwMode="auto">
          <a:xfrm>
            <a:off x="53340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0" name="Straight Connector 259"/>
          <p:cNvCxnSpPr>
            <a:stCxn id="207" idx="6"/>
            <a:endCxn id="258" idx="2"/>
          </p:cNvCxnSpPr>
          <p:nvPr/>
        </p:nvCxnSpPr>
        <p:spPr bwMode="auto">
          <a:xfrm>
            <a:off x="44958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>
            <a:stCxn id="258" idx="6"/>
            <a:endCxn id="259" idx="2"/>
          </p:cNvCxnSpPr>
          <p:nvPr/>
        </p:nvCxnSpPr>
        <p:spPr bwMode="auto">
          <a:xfrm>
            <a:off x="51054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>
            <a:stCxn id="252" idx="4"/>
            <a:endCxn id="258" idx="0"/>
          </p:cNvCxnSpPr>
          <p:nvPr/>
        </p:nvCxnSpPr>
        <p:spPr bwMode="auto">
          <a:xfrm>
            <a:off x="49149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>
            <a:stCxn id="253" idx="4"/>
            <a:endCxn id="259" idx="0"/>
          </p:cNvCxnSpPr>
          <p:nvPr/>
        </p:nvCxnSpPr>
        <p:spPr bwMode="auto">
          <a:xfrm>
            <a:off x="55245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Oval 263"/>
          <p:cNvSpPr/>
          <p:nvPr/>
        </p:nvSpPr>
        <p:spPr bwMode="auto">
          <a:xfrm>
            <a:off x="47244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5" name="Oval 264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6" name="Straight Connector 265"/>
          <p:cNvCxnSpPr>
            <a:stCxn id="213" idx="6"/>
            <a:endCxn id="264" idx="2"/>
          </p:cNvCxnSpPr>
          <p:nvPr/>
        </p:nvCxnSpPr>
        <p:spPr bwMode="auto">
          <a:xfrm>
            <a:off x="44958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>
            <a:stCxn id="264" idx="6"/>
            <a:endCxn id="265" idx="2"/>
          </p:cNvCxnSpPr>
          <p:nvPr/>
        </p:nvCxnSpPr>
        <p:spPr bwMode="auto">
          <a:xfrm>
            <a:off x="51054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>
            <a:stCxn id="258" idx="4"/>
            <a:endCxn id="264" idx="0"/>
          </p:cNvCxnSpPr>
          <p:nvPr/>
        </p:nvCxnSpPr>
        <p:spPr bwMode="auto">
          <a:xfrm>
            <a:off x="49149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>
            <a:stCxn id="259" idx="4"/>
            <a:endCxn id="265" idx="0"/>
          </p:cNvCxnSpPr>
          <p:nvPr/>
        </p:nvCxnSpPr>
        <p:spPr bwMode="auto">
          <a:xfrm>
            <a:off x="55245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0" name="Oval 269"/>
          <p:cNvSpPr/>
          <p:nvPr/>
        </p:nvSpPr>
        <p:spPr bwMode="auto">
          <a:xfrm>
            <a:off x="47244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1" name="Oval 270"/>
          <p:cNvSpPr/>
          <p:nvPr/>
        </p:nvSpPr>
        <p:spPr bwMode="auto">
          <a:xfrm>
            <a:off x="53340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2" name="Straight Connector 271"/>
          <p:cNvCxnSpPr>
            <a:stCxn id="219" idx="6"/>
            <a:endCxn id="270" idx="2"/>
          </p:cNvCxnSpPr>
          <p:nvPr/>
        </p:nvCxnSpPr>
        <p:spPr bwMode="auto">
          <a:xfrm>
            <a:off x="44958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>
            <a:stCxn id="270" idx="6"/>
            <a:endCxn id="271" idx="2"/>
          </p:cNvCxnSpPr>
          <p:nvPr/>
        </p:nvCxnSpPr>
        <p:spPr bwMode="auto">
          <a:xfrm>
            <a:off x="51054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>
            <a:stCxn id="264" idx="4"/>
            <a:endCxn id="270" idx="0"/>
          </p:cNvCxnSpPr>
          <p:nvPr/>
        </p:nvCxnSpPr>
        <p:spPr bwMode="auto">
          <a:xfrm>
            <a:off x="49149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>
            <a:stCxn id="265" idx="4"/>
            <a:endCxn id="271" idx="0"/>
          </p:cNvCxnSpPr>
          <p:nvPr/>
        </p:nvCxnSpPr>
        <p:spPr bwMode="auto">
          <a:xfrm>
            <a:off x="55245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6" name="Oval 275"/>
          <p:cNvSpPr/>
          <p:nvPr/>
        </p:nvSpPr>
        <p:spPr bwMode="auto">
          <a:xfrm>
            <a:off x="47244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7" name="Oval 276"/>
          <p:cNvSpPr/>
          <p:nvPr/>
        </p:nvSpPr>
        <p:spPr bwMode="auto">
          <a:xfrm>
            <a:off x="53340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8" name="Straight Connector 277"/>
          <p:cNvCxnSpPr>
            <a:stCxn id="225" idx="6"/>
            <a:endCxn id="276" idx="2"/>
          </p:cNvCxnSpPr>
          <p:nvPr/>
        </p:nvCxnSpPr>
        <p:spPr bwMode="auto">
          <a:xfrm>
            <a:off x="44958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>
            <a:stCxn id="276" idx="6"/>
            <a:endCxn id="277" idx="2"/>
          </p:cNvCxnSpPr>
          <p:nvPr/>
        </p:nvCxnSpPr>
        <p:spPr bwMode="auto">
          <a:xfrm>
            <a:off x="51054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>
            <a:stCxn id="270" idx="4"/>
            <a:endCxn id="276" idx="0"/>
          </p:cNvCxnSpPr>
          <p:nvPr/>
        </p:nvCxnSpPr>
        <p:spPr bwMode="auto">
          <a:xfrm>
            <a:off x="49149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>
            <a:stCxn id="271" idx="4"/>
            <a:endCxn id="277" idx="0"/>
          </p:cNvCxnSpPr>
          <p:nvPr/>
        </p:nvCxnSpPr>
        <p:spPr bwMode="auto">
          <a:xfrm>
            <a:off x="55245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2" name="Oval 281"/>
          <p:cNvSpPr/>
          <p:nvPr/>
        </p:nvSpPr>
        <p:spPr bwMode="auto">
          <a:xfrm>
            <a:off x="47244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3" name="Oval 282"/>
          <p:cNvSpPr/>
          <p:nvPr/>
        </p:nvSpPr>
        <p:spPr bwMode="auto">
          <a:xfrm>
            <a:off x="53340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84" name="Straight Connector 283"/>
          <p:cNvCxnSpPr>
            <a:stCxn id="231" idx="6"/>
            <a:endCxn id="282" idx="2"/>
          </p:cNvCxnSpPr>
          <p:nvPr/>
        </p:nvCxnSpPr>
        <p:spPr bwMode="auto">
          <a:xfrm>
            <a:off x="44958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5" name="Straight Connector 284"/>
          <p:cNvCxnSpPr>
            <a:stCxn id="282" idx="6"/>
            <a:endCxn id="283" idx="2"/>
          </p:cNvCxnSpPr>
          <p:nvPr/>
        </p:nvCxnSpPr>
        <p:spPr bwMode="auto">
          <a:xfrm>
            <a:off x="51054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276" idx="4"/>
            <a:endCxn id="282" idx="0"/>
          </p:cNvCxnSpPr>
          <p:nvPr/>
        </p:nvCxnSpPr>
        <p:spPr bwMode="auto">
          <a:xfrm>
            <a:off x="49149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7" name="Straight Connector 286"/>
          <p:cNvCxnSpPr>
            <a:stCxn id="277" idx="4"/>
            <a:endCxn id="283" idx="0"/>
          </p:cNvCxnSpPr>
          <p:nvPr/>
        </p:nvCxnSpPr>
        <p:spPr bwMode="auto">
          <a:xfrm>
            <a:off x="55245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7" name="Oval 296"/>
          <p:cNvSpPr/>
          <p:nvPr/>
        </p:nvSpPr>
        <p:spPr bwMode="auto">
          <a:xfrm>
            <a:off x="59436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8" name="Oval 297"/>
          <p:cNvSpPr/>
          <p:nvPr/>
        </p:nvSpPr>
        <p:spPr bwMode="auto">
          <a:xfrm>
            <a:off x="65532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9" name="Straight Connector 298"/>
          <p:cNvCxnSpPr>
            <a:stCxn id="237" idx="6"/>
            <a:endCxn id="297" idx="2"/>
          </p:cNvCxnSpPr>
          <p:nvPr/>
        </p:nvCxnSpPr>
        <p:spPr bwMode="auto">
          <a:xfrm>
            <a:off x="57150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>
            <a:stCxn id="297" idx="6"/>
            <a:endCxn id="298" idx="2"/>
          </p:cNvCxnSpPr>
          <p:nvPr/>
        </p:nvCxnSpPr>
        <p:spPr bwMode="auto">
          <a:xfrm>
            <a:off x="63246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1" name="Oval 300"/>
          <p:cNvSpPr/>
          <p:nvPr/>
        </p:nvSpPr>
        <p:spPr bwMode="auto">
          <a:xfrm>
            <a:off x="59436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2" name="Oval 301"/>
          <p:cNvSpPr/>
          <p:nvPr/>
        </p:nvSpPr>
        <p:spPr bwMode="auto">
          <a:xfrm>
            <a:off x="65532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3" name="Straight Connector 302"/>
          <p:cNvCxnSpPr>
            <a:stCxn id="241" idx="6"/>
            <a:endCxn id="301" idx="2"/>
          </p:cNvCxnSpPr>
          <p:nvPr/>
        </p:nvCxnSpPr>
        <p:spPr bwMode="auto">
          <a:xfrm>
            <a:off x="57150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>
            <a:stCxn id="301" idx="6"/>
            <a:endCxn id="302" idx="2"/>
          </p:cNvCxnSpPr>
          <p:nvPr/>
        </p:nvCxnSpPr>
        <p:spPr bwMode="auto">
          <a:xfrm>
            <a:off x="63246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5" name="Straight Connector 304"/>
          <p:cNvCxnSpPr>
            <a:stCxn id="297" idx="4"/>
            <a:endCxn id="301" idx="0"/>
          </p:cNvCxnSpPr>
          <p:nvPr/>
        </p:nvCxnSpPr>
        <p:spPr bwMode="auto">
          <a:xfrm>
            <a:off x="61341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Connector 305"/>
          <p:cNvCxnSpPr>
            <a:stCxn id="298" idx="4"/>
            <a:endCxn id="302" idx="0"/>
          </p:cNvCxnSpPr>
          <p:nvPr/>
        </p:nvCxnSpPr>
        <p:spPr bwMode="auto">
          <a:xfrm>
            <a:off x="67437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Oval 306"/>
          <p:cNvSpPr/>
          <p:nvPr/>
        </p:nvSpPr>
        <p:spPr bwMode="auto">
          <a:xfrm>
            <a:off x="59436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8" name="Oval 307"/>
          <p:cNvSpPr/>
          <p:nvPr/>
        </p:nvSpPr>
        <p:spPr bwMode="auto">
          <a:xfrm>
            <a:off x="65532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9" name="Straight Connector 308"/>
          <p:cNvCxnSpPr>
            <a:stCxn id="247" idx="6"/>
            <a:endCxn id="307" idx="2"/>
          </p:cNvCxnSpPr>
          <p:nvPr/>
        </p:nvCxnSpPr>
        <p:spPr bwMode="auto">
          <a:xfrm>
            <a:off x="57150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>
            <a:stCxn id="307" idx="6"/>
            <a:endCxn id="308" idx="2"/>
          </p:cNvCxnSpPr>
          <p:nvPr/>
        </p:nvCxnSpPr>
        <p:spPr bwMode="auto">
          <a:xfrm>
            <a:off x="63246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>
            <a:stCxn id="301" idx="4"/>
            <a:endCxn id="307" idx="0"/>
          </p:cNvCxnSpPr>
          <p:nvPr/>
        </p:nvCxnSpPr>
        <p:spPr bwMode="auto">
          <a:xfrm>
            <a:off x="61341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302" idx="4"/>
            <a:endCxn id="308" idx="0"/>
          </p:cNvCxnSpPr>
          <p:nvPr/>
        </p:nvCxnSpPr>
        <p:spPr bwMode="auto">
          <a:xfrm>
            <a:off x="67437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3" name="Oval 312"/>
          <p:cNvSpPr/>
          <p:nvPr/>
        </p:nvSpPr>
        <p:spPr bwMode="auto">
          <a:xfrm>
            <a:off x="59436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4" name="Oval 313"/>
          <p:cNvSpPr/>
          <p:nvPr/>
        </p:nvSpPr>
        <p:spPr bwMode="auto">
          <a:xfrm>
            <a:off x="65532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5" name="Straight Connector 314"/>
          <p:cNvCxnSpPr>
            <a:stCxn id="253" idx="6"/>
            <a:endCxn id="313" idx="2"/>
          </p:cNvCxnSpPr>
          <p:nvPr/>
        </p:nvCxnSpPr>
        <p:spPr bwMode="auto">
          <a:xfrm>
            <a:off x="57150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>
            <a:stCxn id="313" idx="6"/>
            <a:endCxn id="314" idx="2"/>
          </p:cNvCxnSpPr>
          <p:nvPr/>
        </p:nvCxnSpPr>
        <p:spPr bwMode="auto">
          <a:xfrm>
            <a:off x="63246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>
            <a:stCxn id="307" idx="4"/>
            <a:endCxn id="313" idx="0"/>
          </p:cNvCxnSpPr>
          <p:nvPr/>
        </p:nvCxnSpPr>
        <p:spPr bwMode="auto">
          <a:xfrm>
            <a:off x="61341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308" idx="4"/>
            <a:endCxn id="314" idx="0"/>
          </p:cNvCxnSpPr>
          <p:nvPr/>
        </p:nvCxnSpPr>
        <p:spPr bwMode="auto">
          <a:xfrm>
            <a:off x="67437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Oval 318"/>
          <p:cNvSpPr/>
          <p:nvPr/>
        </p:nvSpPr>
        <p:spPr bwMode="auto">
          <a:xfrm>
            <a:off x="59436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0" name="Oval 319"/>
          <p:cNvSpPr/>
          <p:nvPr/>
        </p:nvSpPr>
        <p:spPr bwMode="auto">
          <a:xfrm>
            <a:off x="65532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1" name="Straight Connector 320"/>
          <p:cNvCxnSpPr>
            <a:stCxn id="259" idx="6"/>
            <a:endCxn id="319" idx="2"/>
          </p:cNvCxnSpPr>
          <p:nvPr/>
        </p:nvCxnSpPr>
        <p:spPr bwMode="auto">
          <a:xfrm>
            <a:off x="57150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2" name="Straight Connector 321"/>
          <p:cNvCxnSpPr>
            <a:stCxn id="319" idx="6"/>
            <a:endCxn id="320" idx="2"/>
          </p:cNvCxnSpPr>
          <p:nvPr/>
        </p:nvCxnSpPr>
        <p:spPr bwMode="auto">
          <a:xfrm>
            <a:off x="63246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3" name="Straight Connector 322"/>
          <p:cNvCxnSpPr>
            <a:stCxn id="313" idx="4"/>
            <a:endCxn id="319" idx="0"/>
          </p:cNvCxnSpPr>
          <p:nvPr/>
        </p:nvCxnSpPr>
        <p:spPr bwMode="auto">
          <a:xfrm>
            <a:off x="61341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4" name="Straight Connector 323"/>
          <p:cNvCxnSpPr>
            <a:stCxn id="314" idx="4"/>
            <a:endCxn id="320" idx="0"/>
          </p:cNvCxnSpPr>
          <p:nvPr/>
        </p:nvCxnSpPr>
        <p:spPr bwMode="auto">
          <a:xfrm>
            <a:off x="67437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Oval 324"/>
          <p:cNvSpPr/>
          <p:nvPr/>
        </p:nvSpPr>
        <p:spPr bwMode="auto">
          <a:xfrm>
            <a:off x="59436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6" name="Oval 325"/>
          <p:cNvSpPr/>
          <p:nvPr/>
        </p:nvSpPr>
        <p:spPr bwMode="auto">
          <a:xfrm>
            <a:off x="65532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7" name="Straight Connector 326"/>
          <p:cNvCxnSpPr>
            <a:stCxn id="265" idx="6"/>
            <a:endCxn id="325" idx="2"/>
          </p:cNvCxnSpPr>
          <p:nvPr/>
        </p:nvCxnSpPr>
        <p:spPr bwMode="auto">
          <a:xfrm>
            <a:off x="57150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>
            <a:stCxn id="325" idx="6"/>
            <a:endCxn id="326" idx="2"/>
          </p:cNvCxnSpPr>
          <p:nvPr/>
        </p:nvCxnSpPr>
        <p:spPr bwMode="auto">
          <a:xfrm>
            <a:off x="63246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>
            <a:stCxn id="319" idx="4"/>
            <a:endCxn id="325" idx="0"/>
          </p:cNvCxnSpPr>
          <p:nvPr/>
        </p:nvCxnSpPr>
        <p:spPr bwMode="auto">
          <a:xfrm>
            <a:off x="61341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>
            <a:stCxn id="320" idx="4"/>
            <a:endCxn id="326" idx="0"/>
          </p:cNvCxnSpPr>
          <p:nvPr/>
        </p:nvCxnSpPr>
        <p:spPr bwMode="auto">
          <a:xfrm>
            <a:off x="67437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1" name="Oval 330"/>
          <p:cNvSpPr/>
          <p:nvPr/>
        </p:nvSpPr>
        <p:spPr bwMode="auto">
          <a:xfrm>
            <a:off x="59436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2" name="Oval 331"/>
          <p:cNvSpPr/>
          <p:nvPr/>
        </p:nvSpPr>
        <p:spPr bwMode="auto">
          <a:xfrm>
            <a:off x="65532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3" name="Straight Connector 332"/>
          <p:cNvCxnSpPr>
            <a:stCxn id="271" idx="6"/>
            <a:endCxn id="331" idx="2"/>
          </p:cNvCxnSpPr>
          <p:nvPr/>
        </p:nvCxnSpPr>
        <p:spPr bwMode="auto">
          <a:xfrm>
            <a:off x="57150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>
            <a:stCxn id="331" idx="6"/>
            <a:endCxn id="332" idx="2"/>
          </p:cNvCxnSpPr>
          <p:nvPr/>
        </p:nvCxnSpPr>
        <p:spPr bwMode="auto">
          <a:xfrm>
            <a:off x="63246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325" idx="4"/>
            <a:endCxn id="331" idx="0"/>
          </p:cNvCxnSpPr>
          <p:nvPr/>
        </p:nvCxnSpPr>
        <p:spPr bwMode="auto">
          <a:xfrm>
            <a:off x="61341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>
            <a:stCxn id="326" idx="4"/>
            <a:endCxn id="332" idx="0"/>
          </p:cNvCxnSpPr>
          <p:nvPr/>
        </p:nvCxnSpPr>
        <p:spPr bwMode="auto">
          <a:xfrm>
            <a:off x="67437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7" name="Oval 336"/>
          <p:cNvSpPr/>
          <p:nvPr/>
        </p:nvSpPr>
        <p:spPr bwMode="auto">
          <a:xfrm>
            <a:off x="59436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8" name="Oval 337"/>
          <p:cNvSpPr/>
          <p:nvPr/>
        </p:nvSpPr>
        <p:spPr bwMode="auto">
          <a:xfrm>
            <a:off x="65532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9" name="Straight Connector 338"/>
          <p:cNvCxnSpPr>
            <a:stCxn id="277" idx="6"/>
            <a:endCxn id="337" idx="2"/>
          </p:cNvCxnSpPr>
          <p:nvPr/>
        </p:nvCxnSpPr>
        <p:spPr bwMode="auto">
          <a:xfrm>
            <a:off x="57150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Connector 339"/>
          <p:cNvCxnSpPr>
            <a:stCxn id="337" idx="6"/>
            <a:endCxn id="338" idx="2"/>
          </p:cNvCxnSpPr>
          <p:nvPr/>
        </p:nvCxnSpPr>
        <p:spPr bwMode="auto">
          <a:xfrm>
            <a:off x="63246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Connector 340"/>
          <p:cNvCxnSpPr>
            <a:stCxn id="331" idx="4"/>
            <a:endCxn id="337" idx="0"/>
          </p:cNvCxnSpPr>
          <p:nvPr/>
        </p:nvCxnSpPr>
        <p:spPr bwMode="auto">
          <a:xfrm>
            <a:off x="61341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Connector 341"/>
          <p:cNvCxnSpPr>
            <a:stCxn id="332" idx="4"/>
            <a:endCxn id="338" idx="0"/>
          </p:cNvCxnSpPr>
          <p:nvPr/>
        </p:nvCxnSpPr>
        <p:spPr bwMode="auto">
          <a:xfrm>
            <a:off x="67437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3" name="Oval 342"/>
          <p:cNvSpPr/>
          <p:nvPr/>
        </p:nvSpPr>
        <p:spPr bwMode="auto">
          <a:xfrm>
            <a:off x="59436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4" name="Oval 343"/>
          <p:cNvSpPr/>
          <p:nvPr/>
        </p:nvSpPr>
        <p:spPr bwMode="auto">
          <a:xfrm>
            <a:off x="65532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45" name="Straight Connector 344"/>
          <p:cNvCxnSpPr>
            <a:stCxn id="283" idx="6"/>
            <a:endCxn id="343" idx="2"/>
          </p:cNvCxnSpPr>
          <p:nvPr/>
        </p:nvCxnSpPr>
        <p:spPr bwMode="auto">
          <a:xfrm>
            <a:off x="57150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Connector 345"/>
          <p:cNvCxnSpPr>
            <a:stCxn id="343" idx="6"/>
            <a:endCxn id="344" idx="2"/>
          </p:cNvCxnSpPr>
          <p:nvPr/>
        </p:nvCxnSpPr>
        <p:spPr bwMode="auto">
          <a:xfrm>
            <a:off x="63246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Connector 346"/>
          <p:cNvCxnSpPr>
            <a:stCxn id="337" idx="4"/>
            <a:endCxn id="343" idx="0"/>
          </p:cNvCxnSpPr>
          <p:nvPr/>
        </p:nvCxnSpPr>
        <p:spPr bwMode="auto">
          <a:xfrm>
            <a:off x="61341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8" name="Straight Connector 347"/>
          <p:cNvCxnSpPr>
            <a:stCxn id="338" idx="4"/>
            <a:endCxn id="344" idx="0"/>
          </p:cNvCxnSpPr>
          <p:nvPr/>
        </p:nvCxnSpPr>
        <p:spPr bwMode="auto">
          <a:xfrm>
            <a:off x="67437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9" name="Oval 348"/>
          <p:cNvSpPr/>
          <p:nvPr/>
        </p:nvSpPr>
        <p:spPr bwMode="auto">
          <a:xfrm>
            <a:off x="71628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0" name="Oval 349"/>
          <p:cNvSpPr/>
          <p:nvPr/>
        </p:nvSpPr>
        <p:spPr bwMode="auto">
          <a:xfrm>
            <a:off x="77724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1" name="Straight Connector 350"/>
          <p:cNvCxnSpPr>
            <a:stCxn id="298" idx="6"/>
            <a:endCxn id="349" idx="2"/>
          </p:cNvCxnSpPr>
          <p:nvPr/>
        </p:nvCxnSpPr>
        <p:spPr bwMode="auto">
          <a:xfrm>
            <a:off x="69342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2" name="Straight Connector 351"/>
          <p:cNvCxnSpPr>
            <a:stCxn id="349" idx="6"/>
            <a:endCxn id="350" idx="2"/>
          </p:cNvCxnSpPr>
          <p:nvPr/>
        </p:nvCxnSpPr>
        <p:spPr bwMode="auto">
          <a:xfrm>
            <a:off x="75438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3" name="Oval 352"/>
          <p:cNvSpPr/>
          <p:nvPr/>
        </p:nvSpPr>
        <p:spPr bwMode="auto">
          <a:xfrm>
            <a:off x="71628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4" name="Oval 353"/>
          <p:cNvSpPr/>
          <p:nvPr/>
        </p:nvSpPr>
        <p:spPr bwMode="auto">
          <a:xfrm>
            <a:off x="77724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5" name="Straight Connector 354"/>
          <p:cNvCxnSpPr>
            <a:stCxn id="302" idx="6"/>
            <a:endCxn id="353" idx="2"/>
          </p:cNvCxnSpPr>
          <p:nvPr/>
        </p:nvCxnSpPr>
        <p:spPr bwMode="auto">
          <a:xfrm>
            <a:off x="69342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6" name="Straight Connector 355"/>
          <p:cNvCxnSpPr>
            <a:stCxn id="353" idx="6"/>
            <a:endCxn id="354" idx="2"/>
          </p:cNvCxnSpPr>
          <p:nvPr/>
        </p:nvCxnSpPr>
        <p:spPr bwMode="auto">
          <a:xfrm>
            <a:off x="75438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7" name="Straight Connector 356"/>
          <p:cNvCxnSpPr>
            <a:stCxn id="349" idx="4"/>
            <a:endCxn id="353" idx="0"/>
          </p:cNvCxnSpPr>
          <p:nvPr/>
        </p:nvCxnSpPr>
        <p:spPr bwMode="auto">
          <a:xfrm>
            <a:off x="73533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8" name="Straight Connector 357"/>
          <p:cNvCxnSpPr>
            <a:stCxn id="350" idx="4"/>
            <a:endCxn id="354" idx="0"/>
          </p:cNvCxnSpPr>
          <p:nvPr/>
        </p:nvCxnSpPr>
        <p:spPr bwMode="auto">
          <a:xfrm>
            <a:off x="79629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9" name="Oval 358"/>
          <p:cNvSpPr/>
          <p:nvPr/>
        </p:nvSpPr>
        <p:spPr bwMode="auto">
          <a:xfrm>
            <a:off x="71628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0" name="Oval 359"/>
          <p:cNvSpPr/>
          <p:nvPr/>
        </p:nvSpPr>
        <p:spPr bwMode="auto">
          <a:xfrm>
            <a:off x="77724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1" name="Straight Connector 360"/>
          <p:cNvCxnSpPr>
            <a:stCxn id="308" idx="6"/>
            <a:endCxn id="359" idx="2"/>
          </p:cNvCxnSpPr>
          <p:nvPr/>
        </p:nvCxnSpPr>
        <p:spPr bwMode="auto">
          <a:xfrm>
            <a:off x="69342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2" name="Straight Connector 361"/>
          <p:cNvCxnSpPr>
            <a:stCxn id="359" idx="6"/>
            <a:endCxn id="360" idx="2"/>
          </p:cNvCxnSpPr>
          <p:nvPr/>
        </p:nvCxnSpPr>
        <p:spPr bwMode="auto">
          <a:xfrm>
            <a:off x="75438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3" name="Straight Connector 362"/>
          <p:cNvCxnSpPr>
            <a:stCxn id="353" idx="4"/>
            <a:endCxn id="359" idx="0"/>
          </p:cNvCxnSpPr>
          <p:nvPr/>
        </p:nvCxnSpPr>
        <p:spPr bwMode="auto">
          <a:xfrm>
            <a:off x="73533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4" name="Straight Connector 363"/>
          <p:cNvCxnSpPr>
            <a:stCxn id="354" idx="4"/>
            <a:endCxn id="360" idx="0"/>
          </p:cNvCxnSpPr>
          <p:nvPr/>
        </p:nvCxnSpPr>
        <p:spPr bwMode="auto">
          <a:xfrm>
            <a:off x="79629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5" name="Oval 364"/>
          <p:cNvSpPr/>
          <p:nvPr/>
        </p:nvSpPr>
        <p:spPr bwMode="auto">
          <a:xfrm>
            <a:off x="71628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6" name="Oval 365"/>
          <p:cNvSpPr/>
          <p:nvPr/>
        </p:nvSpPr>
        <p:spPr bwMode="auto">
          <a:xfrm>
            <a:off x="77724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7" name="Straight Connector 366"/>
          <p:cNvCxnSpPr>
            <a:stCxn id="314" idx="6"/>
            <a:endCxn id="365" idx="2"/>
          </p:cNvCxnSpPr>
          <p:nvPr/>
        </p:nvCxnSpPr>
        <p:spPr bwMode="auto">
          <a:xfrm>
            <a:off x="69342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8" name="Straight Connector 367"/>
          <p:cNvCxnSpPr>
            <a:stCxn id="365" idx="6"/>
            <a:endCxn id="366" idx="2"/>
          </p:cNvCxnSpPr>
          <p:nvPr/>
        </p:nvCxnSpPr>
        <p:spPr bwMode="auto">
          <a:xfrm>
            <a:off x="75438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9" name="Straight Connector 368"/>
          <p:cNvCxnSpPr>
            <a:stCxn id="359" idx="4"/>
            <a:endCxn id="365" idx="0"/>
          </p:cNvCxnSpPr>
          <p:nvPr/>
        </p:nvCxnSpPr>
        <p:spPr bwMode="auto">
          <a:xfrm>
            <a:off x="73533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0" name="Straight Connector 369"/>
          <p:cNvCxnSpPr>
            <a:stCxn id="360" idx="4"/>
            <a:endCxn id="366" idx="0"/>
          </p:cNvCxnSpPr>
          <p:nvPr/>
        </p:nvCxnSpPr>
        <p:spPr bwMode="auto">
          <a:xfrm>
            <a:off x="79629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1" name="Oval 370"/>
          <p:cNvSpPr/>
          <p:nvPr/>
        </p:nvSpPr>
        <p:spPr bwMode="auto">
          <a:xfrm>
            <a:off x="71628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2" name="Oval 371"/>
          <p:cNvSpPr/>
          <p:nvPr/>
        </p:nvSpPr>
        <p:spPr bwMode="auto">
          <a:xfrm>
            <a:off x="77724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3" name="Straight Connector 372"/>
          <p:cNvCxnSpPr>
            <a:stCxn id="320" idx="6"/>
            <a:endCxn id="371" idx="2"/>
          </p:cNvCxnSpPr>
          <p:nvPr/>
        </p:nvCxnSpPr>
        <p:spPr bwMode="auto">
          <a:xfrm>
            <a:off x="69342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4" name="Straight Connector 373"/>
          <p:cNvCxnSpPr>
            <a:stCxn id="371" idx="6"/>
            <a:endCxn id="372" idx="2"/>
          </p:cNvCxnSpPr>
          <p:nvPr/>
        </p:nvCxnSpPr>
        <p:spPr bwMode="auto">
          <a:xfrm>
            <a:off x="75438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5" name="Straight Connector 374"/>
          <p:cNvCxnSpPr>
            <a:stCxn id="365" idx="4"/>
            <a:endCxn id="371" idx="0"/>
          </p:cNvCxnSpPr>
          <p:nvPr/>
        </p:nvCxnSpPr>
        <p:spPr bwMode="auto">
          <a:xfrm>
            <a:off x="73533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6" name="Straight Connector 375"/>
          <p:cNvCxnSpPr>
            <a:stCxn id="366" idx="4"/>
            <a:endCxn id="372" idx="0"/>
          </p:cNvCxnSpPr>
          <p:nvPr/>
        </p:nvCxnSpPr>
        <p:spPr bwMode="auto">
          <a:xfrm>
            <a:off x="79629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7" name="Oval 376"/>
          <p:cNvSpPr/>
          <p:nvPr/>
        </p:nvSpPr>
        <p:spPr bwMode="auto">
          <a:xfrm>
            <a:off x="71628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8" name="Oval 377"/>
          <p:cNvSpPr/>
          <p:nvPr/>
        </p:nvSpPr>
        <p:spPr bwMode="auto">
          <a:xfrm>
            <a:off x="77724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9" name="Straight Connector 378"/>
          <p:cNvCxnSpPr>
            <a:stCxn id="326" idx="6"/>
            <a:endCxn id="377" idx="2"/>
          </p:cNvCxnSpPr>
          <p:nvPr/>
        </p:nvCxnSpPr>
        <p:spPr bwMode="auto">
          <a:xfrm>
            <a:off x="69342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0" name="Straight Connector 379"/>
          <p:cNvCxnSpPr>
            <a:stCxn id="377" idx="6"/>
            <a:endCxn id="378" idx="2"/>
          </p:cNvCxnSpPr>
          <p:nvPr/>
        </p:nvCxnSpPr>
        <p:spPr bwMode="auto">
          <a:xfrm>
            <a:off x="75438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1" name="Straight Connector 380"/>
          <p:cNvCxnSpPr>
            <a:stCxn id="371" idx="4"/>
            <a:endCxn id="377" idx="0"/>
          </p:cNvCxnSpPr>
          <p:nvPr/>
        </p:nvCxnSpPr>
        <p:spPr bwMode="auto">
          <a:xfrm>
            <a:off x="73533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>
            <a:stCxn id="372" idx="4"/>
            <a:endCxn id="378" idx="0"/>
          </p:cNvCxnSpPr>
          <p:nvPr/>
        </p:nvCxnSpPr>
        <p:spPr bwMode="auto">
          <a:xfrm>
            <a:off x="79629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3" name="Oval 382"/>
          <p:cNvSpPr/>
          <p:nvPr/>
        </p:nvSpPr>
        <p:spPr bwMode="auto">
          <a:xfrm>
            <a:off x="71628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4" name="Oval 383"/>
          <p:cNvSpPr/>
          <p:nvPr/>
        </p:nvSpPr>
        <p:spPr bwMode="auto">
          <a:xfrm>
            <a:off x="77724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85" name="Straight Connector 384"/>
          <p:cNvCxnSpPr>
            <a:stCxn id="332" idx="6"/>
            <a:endCxn id="383" idx="2"/>
          </p:cNvCxnSpPr>
          <p:nvPr/>
        </p:nvCxnSpPr>
        <p:spPr bwMode="auto">
          <a:xfrm>
            <a:off x="69342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6" name="Straight Connector 385"/>
          <p:cNvCxnSpPr>
            <a:stCxn id="383" idx="6"/>
            <a:endCxn id="384" idx="2"/>
          </p:cNvCxnSpPr>
          <p:nvPr/>
        </p:nvCxnSpPr>
        <p:spPr bwMode="auto">
          <a:xfrm>
            <a:off x="75438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7" name="Straight Connector 386"/>
          <p:cNvCxnSpPr>
            <a:stCxn id="377" idx="4"/>
            <a:endCxn id="383" idx="0"/>
          </p:cNvCxnSpPr>
          <p:nvPr/>
        </p:nvCxnSpPr>
        <p:spPr bwMode="auto">
          <a:xfrm>
            <a:off x="73533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8" name="Straight Connector 387"/>
          <p:cNvCxnSpPr>
            <a:stCxn id="378" idx="4"/>
            <a:endCxn id="384" idx="0"/>
          </p:cNvCxnSpPr>
          <p:nvPr/>
        </p:nvCxnSpPr>
        <p:spPr bwMode="auto">
          <a:xfrm>
            <a:off x="79629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9" name="Oval 388"/>
          <p:cNvSpPr/>
          <p:nvPr/>
        </p:nvSpPr>
        <p:spPr bwMode="auto">
          <a:xfrm>
            <a:off x="71628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0" name="Oval 389"/>
          <p:cNvSpPr/>
          <p:nvPr/>
        </p:nvSpPr>
        <p:spPr bwMode="auto">
          <a:xfrm>
            <a:off x="77724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1" name="Straight Connector 390"/>
          <p:cNvCxnSpPr>
            <a:stCxn id="338" idx="6"/>
            <a:endCxn id="389" idx="2"/>
          </p:cNvCxnSpPr>
          <p:nvPr/>
        </p:nvCxnSpPr>
        <p:spPr bwMode="auto">
          <a:xfrm>
            <a:off x="69342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stCxn id="389" idx="6"/>
            <a:endCxn id="390" idx="2"/>
          </p:cNvCxnSpPr>
          <p:nvPr/>
        </p:nvCxnSpPr>
        <p:spPr bwMode="auto">
          <a:xfrm>
            <a:off x="75438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stCxn id="383" idx="4"/>
            <a:endCxn id="389" idx="0"/>
          </p:cNvCxnSpPr>
          <p:nvPr/>
        </p:nvCxnSpPr>
        <p:spPr bwMode="auto">
          <a:xfrm>
            <a:off x="73533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>
            <a:stCxn id="384" idx="4"/>
            <a:endCxn id="390" idx="0"/>
          </p:cNvCxnSpPr>
          <p:nvPr/>
        </p:nvCxnSpPr>
        <p:spPr bwMode="auto">
          <a:xfrm>
            <a:off x="79629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5" name="Oval 394"/>
          <p:cNvSpPr/>
          <p:nvPr/>
        </p:nvSpPr>
        <p:spPr bwMode="auto">
          <a:xfrm>
            <a:off x="71628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6" name="Oval 395"/>
          <p:cNvSpPr/>
          <p:nvPr/>
        </p:nvSpPr>
        <p:spPr bwMode="auto">
          <a:xfrm>
            <a:off x="77724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7" name="Straight Connector 396"/>
          <p:cNvCxnSpPr>
            <a:stCxn id="344" idx="6"/>
            <a:endCxn id="395" idx="2"/>
          </p:cNvCxnSpPr>
          <p:nvPr/>
        </p:nvCxnSpPr>
        <p:spPr bwMode="auto">
          <a:xfrm>
            <a:off x="69342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>
            <a:stCxn id="395" idx="6"/>
            <a:endCxn id="396" idx="2"/>
          </p:cNvCxnSpPr>
          <p:nvPr/>
        </p:nvCxnSpPr>
        <p:spPr bwMode="auto">
          <a:xfrm>
            <a:off x="75438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9" idx="4"/>
            <a:endCxn id="395" idx="0"/>
          </p:cNvCxnSpPr>
          <p:nvPr/>
        </p:nvCxnSpPr>
        <p:spPr bwMode="auto">
          <a:xfrm>
            <a:off x="73533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>
            <a:stCxn id="390" idx="4"/>
            <a:endCxn id="396" idx="0"/>
          </p:cNvCxnSpPr>
          <p:nvPr/>
        </p:nvCxnSpPr>
        <p:spPr bwMode="auto">
          <a:xfrm>
            <a:off x="79629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1" name="Oval 400"/>
          <p:cNvSpPr/>
          <p:nvPr/>
        </p:nvSpPr>
        <p:spPr bwMode="auto">
          <a:xfrm>
            <a:off x="8382000" y="1219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3" name="Straight Connector 402"/>
          <p:cNvCxnSpPr>
            <a:stCxn id="350" idx="6"/>
            <a:endCxn id="401" idx="2"/>
          </p:cNvCxnSpPr>
          <p:nvPr/>
        </p:nvCxnSpPr>
        <p:spPr bwMode="auto">
          <a:xfrm>
            <a:off x="8153400" y="1409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5" name="Oval 404"/>
          <p:cNvSpPr/>
          <p:nvPr/>
        </p:nvSpPr>
        <p:spPr bwMode="auto">
          <a:xfrm>
            <a:off x="8382000" y="1828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7" name="Straight Connector 406"/>
          <p:cNvCxnSpPr>
            <a:stCxn id="354" idx="6"/>
            <a:endCxn id="405" idx="2"/>
          </p:cNvCxnSpPr>
          <p:nvPr/>
        </p:nvCxnSpPr>
        <p:spPr bwMode="auto">
          <a:xfrm>
            <a:off x="8153400" y="2019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>
            <a:stCxn id="401" idx="4"/>
            <a:endCxn id="405" idx="0"/>
          </p:cNvCxnSpPr>
          <p:nvPr/>
        </p:nvCxnSpPr>
        <p:spPr bwMode="auto">
          <a:xfrm>
            <a:off x="8572500" y="1600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" name="Oval 410"/>
          <p:cNvSpPr/>
          <p:nvPr/>
        </p:nvSpPr>
        <p:spPr bwMode="auto">
          <a:xfrm>
            <a:off x="8382000" y="2438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3" name="Straight Connector 412"/>
          <p:cNvCxnSpPr>
            <a:stCxn id="360" idx="6"/>
            <a:endCxn id="411" idx="2"/>
          </p:cNvCxnSpPr>
          <p:nvPr/>
        </p:nvCxnSpPr>
        <p:spPr bwMode="auto">
          <a:xfrm>
            <a:off x="8153400" y="2628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>
            <a:stCxn id="405" idx="4"/>
            <a:endCxn id="411" idx="0"/>
          </p:cNvCxnSpPr>
          <p:nvPr/>
        </p:nvCxnSpPr>
        <p:spPr bwMode="auto">
          <a:xfrm>
            <a:off x="8572500" y="2209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7" name="Oval 416"/>
          <p:cNvSpPr/>
          <p:nvPr/>
        </p:nvSpPr>
        <p:spPr bwMode="auto">
          <a:xfrm>
            <a:off x="8382000" y="3048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9" name="Straight Connector 418"/>
          <p:cNvCxnSpPr>
            <a:stCxn id="366" idx="6"/>
            <a:endCxn id="417" idx="2"/>
          </p:cNvCxnSpPr>
          <p:nvPr/>
        </p:nvCxnSpPr>
        <p:spPr bwMode="auto">
          <a:xfrm>
            <a:off x="8153400" y="3238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>
            <a:stCxn id="411" idx="4"/>
            <a:endCxn id="417" idx="0"/>
          </p:cNvCxnSpPr>
          <p:nvPr/>
        </p:nvCxnSpPr>
        <p:spPr bwMode="auto">
          <a:xfrm>
            <a:off x="8572500" y="2819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3" name="Oval 422"/>
          <p:cNvSpPr/>
          <p:nvPr/>
        </p:nvSpPr>
        <p:spPr bwMode="auto">
          <a:xfrm>
            <a:off x="8382000" y="3657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25" name="Straight Connector 424"/>
          <p:cNvCxnSpPr>
            <a:stCxn id="372" idx="6"/>
            <a:endCxn id="423" idx="2"/>
          </p:cNvCxnSpPr>
          <p:nvPr/>
        </p:nvCxnSpPr>
        <p:spPr bwMode="auto">
          <a:xfrm>
            <a:off x="8153400" y="3848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>
            <a:stCxn id="417" idx="4"/>
            <a:endCxn id="423" idx="0"/>
          </p:cNvCxnSpPr>
          <p:nvPr/>
        </p:nvCxnSpPr>
        <p:spPr bwMode="auto">
          <a:xfrm>
            <a:off x="8572500" y="3429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9" name="Oval 428"/>
          <p:cNvSpPr/>
          <p:nvPr/>
        </p:nvSpPr>
        <p:spPr bwMode="auto">
          <a:xfrm>
            <a:off x="8382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1" name="Straight Connector 430"/>
          <p:cNvCxnSpPr>
            <a:stCxn id="378" idx="6"/>
            <a:endCxn id="429" idx="2"/>
          </p:cNvCxnSpPr>
          <p:nvPr/>
        </p:nvCxnSpPr>
        <p:spPr bwMode="auto">
          <a:xfrm>
            <a:off x="8153400" y="4457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423" idx="4"/>
            <a:endCxn id="429" idx="0"/>
          </p:cNvCxnSpPr>
          <p:nvPr/>
        </p:nvCxnSpPr>
        <p:spPr bwMode="auto">
          <a:xfrm>
            <a:off x="8572500" y="4038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5" name="Oval 434"/>
          <p:cNvSpPr/>
          <p:nvPr/>
        </p:nvSpPr>
        <p:spPr bwMode="auto">
          <a:xfrm>
            <a:off x="8382000" y="4876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7" name="Straight Connector 436"/>
          <p:cNvCxnSpPr>
            <a:stCxn id="384" idx="6"/>
            <a:endCxn id="435" idx="2"/>
          </p:cNvCxnSpPr>
          <p:nvPr/>
        </p:nvCxnSpPr>
        <p:spPr bwMode="auto">
          <a:xfrm>
            <a:off x="8153400" y="5067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9" name="Straight Connector 438"/>
          <p:cNvCxnSpPr>
            <a:stCxn id="429" idx="4"/>
            <a:endCxn id="435" idx="0"/>
          </p:cNvCxnSpPr>
          <p:nvPr/>
        </p:nvCxnSpPr>
        <p:spPr bwMode="auto">
          <a:xfrm>
            <a:off x="8572500" y="4648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1" name="Oval 440"/>
          <p:cNvSpPr/>
          <p:nvPr/>
        </p:nvSpPr>
        <p:spPr bwMode="auto">
          <a:xfrm>
            <a:off x="8382000" y="5486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3" name="Straight Connector 442"/>
          <p:cNvCxnSpPr>
            <a:stCxn id="390" idx="6"/>
            <a:endCxn id="441" idx="2"/>
          </p:cNvCxnSpPr>
          <p:nvPr/>
        </p:nvCxnSpPr>
        <p:spPr bwMode="auto">
          <a:xfrm>
            <a:off x="8153400" y="5676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>
            <a:stCxn id="435" idx="4"/>
            <a:endCxn id="441" idx="0"/>
          </p:cNvCxnSpPr>
          <p:nvPr/>
        </p:nvCxnSpPr>
        <p:spPr bwMode="auto">
          <a:xfrm>
            <a:off x="8572500" y="5257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7" name="Oval 446"/>
          <p:cNvSpPr/>
          <p:nvPr/>
        </p:nvSpPr>
        <p:spPr bwMode="auto">
          <a:xfrm>
            <a:off x="8382000" y="609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9" name="Straight Connector 448"/>
          <p:cNvCxnSpPr>
            <a:stCxn id="396" idx="6"/>
            <a:endCxn id="447" idx="2"/>
          </p:cNvCxnSpPr>
          <p:nvPr/>
        </p:nvCxnSpPr>
        <p:spPr bwMode="auto">
          <a:xfrm>
            <a:off x="8153400" y="6286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1" name="Straight Connector 450"/>
          <p:cNvCxnSpPr>
            <a:stCxn id="441" idx="4"/>
            <a:endCxn id="447" idx="0"/>
          </p:cNvCxnSpPr>
          <p:nvPr/>
        </p:nvCxnSpPr>
        <p:spPr bwMode="auto">
          <a:xfrm>
            <a:off x="8572500" y="5867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0621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Space-filling curves: </a:t>
            </a:r>
            <a:r>
              <a:rPr lang="en-US" dirty="0"/>
              <a:t>Z-Order </a:t>
            </a:r>
            <a:r>
              <a:rPr lang="en-US" dirty="0" smtClean="0"/>
              <a:t>Curves</a:t>
            </a:r>
            <a:endParaRPr lang="en-US" dirty="0"/>
          </a:p>
        </p:txBody>
      </p:sp>
      <p:pic>
        <p:nvPicPr>
          <p:cNvPr id="5" name="Picture 4" descr="Four-level_Z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162550" cy="5162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53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Space-filling curves: </a:t>
            </a:r>
            <a:r>
              <a:rPr lang="en-US" dirty="0"/>
              <a:t>Hilbert Curves</a:t>
            </a:r>
          </a:p>
        </p:txBody>
      </p:sp>
      <p:pic>
        <p:nvPicPr>
          <p:cNvPr id="6" name="Picture 5" descr="Hilbert_curv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32084"/>
            <a:ext cx="7543800" cy="5044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7216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General-Purpose Graph Partitioning</a:t>
            </a:r>
            <a:endParaRPr lang="en-US" dirty="0"/>
          </a:p>
        </p:txBody>
      </p:sp>
      <p:pic>
        <p:nvPicPr>
          <p:cNvPr id="4" name="Picture 3" descr="graph-partitio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35" y="1143000"/>
            <a:ext cx="6365965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Graphs.</a:t>
            </a:r>
            <a:endParaRPr lang="en-US" sz="1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784496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 Coarsening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Graphs.</a:t>
            </a:r>
            <a:endParaRPr lang="en-US" sz="1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5" name="Picture 4" descr="graph-coarse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066800"/>
            <a:ext cx="3014870" cy="533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7164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 bwMode="auto">
          <a:xfrm>
            <a:off x="32766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" name="Straight Connector 6"/>
          <p:cNvCxnSpPr>
            <a:stCxn id="4" idx="5"/>
            <a:endCxn id="5" idx="1"/>
          </p:cNvCxnSpPr>
          <p:nvPr/>
        </p:nvCxnSpPr>
        <p:spPr bwMode="auto">
          <a:xfrm>
            <a:off x="36018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5" idx="7"/>
            <a:endCxn id="19" idx="3"/>
          </p:cNvCxnSpPr>
          <p:nvPr/>
        </p:nvCxnSpPr>
        <p:spPr bwMode="auto">
          <a:xfrm flipV="1">
            <a:off x="4440004" y="3068404"/>
            <a:ext cx="6449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 bwMode="auto">
          <a:xfrm>
            <a:off x="5029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4953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Connector 21"/>
          <p:cNvCxnSpPr>
            <a:stCxn id="5" idx="5"/>
            <a:endCxn id="20" idx="1"/>
          </p:cNvCxnSpPr>
          <p:nvPr/>
        </p:nvCxnSpPr>
        <p:spPr bwMode="auto">
          <a:xfrm>
            <a:off x="4440004" y="37542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3429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Connector 28"/>
          <p:cNvCxnSpPr>
            <a:stCxn id="5" idx="3"/>
            <a:endCxn id="28" idx="7"/>
          </p:cNvCxnSpPr>
          <p:nvPr/>
        </p:nvCxnSpPr>
        <p:spPr bwMode="auto">
          <a:xfrm flipH="1">
            <a:off x="37542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4495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5791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5867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Connector 34"/>
          <p:cNvCxnSpPr>
            <a:stCxn id="32" idx="5"/>
            <a:endCxn id="19" idx="1"/>
          </p:cNvCxnSpPr>
          <p:nvPr/>
        </p:nvCxnSpPr>
        <p:spPr bwMode="auto">
          <a:xfrm>
            <a:off x="4821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19" idx="7"/>
          </p:cNvCxnSpPr>
          <p:nvPr/>
        </p:nvCxnSpPr>
        <p:spPr bwMode="auto">
          <a:xfrm flipH="1">
            <a:off x="5354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3"/>
            <a:endCxn id="20" idx="7"/>
          </p:cNvCxnSpPr>
          <p:nvPr/>
        </p:nvCxnSpPr>
        <p:spPr bwMode="auto">
          <a:xfrm flipH="1">
            <a:off x="5278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4" idx="1"/>
            <a:endCxn id="19" idx="5"/>
          </p:cNvCxnSpPr>
          <p:nvPr/>
        </p:nvCxnSpPr>
        <p:spPr bwMode="auto">
          <a:xfrm flipH="1" flipV="1">
            <a:off x="5354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9" idx="4"/>
            <a:endCxn id="20" idx="0"/>
          </p:cNvCxnSpPr>
          <p:nvPr/>
        </p:nvCxnSpPr>
        <p:spPr bwMode="auto">
          <a:xfrm flipH="1">
            <a:off x="5143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 flipH="1">
            <a:off x="4572000" y="2667000"/>
            <a:ext cx="76200" cy="2362200"/>
          </a:xfrm>
          <a:prstGeom prst="line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95888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</a:t>
            </a:r>
            <a:endParaRPr lang="en-US" dirty="0"/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0945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makes graph processing hard?</a:t>
            </a:r>
          </a:p>
          <a:p>
            <a:r>
              <a:rPr lang="en-US" dirty="0" smtClean="0"/>
              <a:t>Graph processing frameworks</a:t>
            </a:r>
          </a:p>
          <a:p>
            <a:r>
              <a:rPr lang="en-US" dirty="0" smtClean="0"/>
              <a:t>Twitter case study</a:t>
            </a:r>
          </a:p>
        </p:txBody>
      </p:sp>
    </p:spTree>
    <p:extLst>
      <p:ext uri="{BB962C8B-B14F-4D97-AF65-F5344CB8AC3E}">
        <p14:creationId xmlns:p14="http://schemas.microsoft.com/office/powerpoint/2010/main" val="8568744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Partition + Replicate</a:t>
            </a:r>
            <a:endParaRPr lang="en-US" dirty="0"/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0" y="5638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Solutions?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16322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Neighborhood Replication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Ugander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et al. (2011) The Anatomy of the Facebook Social Graph.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3000" y="1062335"/>
            <a:ext cx="693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What’s the cost of replicating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-hop neighborhoods?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more general challenge?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pic>
        <p:nvPicPr>
          <p:cNvPr id="3" name="Picture 2" descr="Facebook-distance-cdf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600200"/>
            <a:ext cx="5424055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95868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graph processing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tough to apply our “usual tricks” :</a:t>
            </a:r>
          </a:p>
          <a:p>
            <a:pPr lvl="1"/>
            <a:r>
              <a:rPr lang="en-US" dirty="0" smtClean="0"/>
              <a:t>Partition</a:t>
            </a:r>
          </a:p>
          <a:p>
            <a:pPr lvl="1"/>
            <a:r>
              <a:rPr lang="en-US" dirty="0" smtClean="0"/>
              <a:t>Replicate</a:t>
            </a:r>
          </a:p>
          <a:p>
            <a:pPr lvl="1"/>
            <a:r>
              <a:rPr lang="en-US" dirty="0" smtClean="0"/>
              <a:t>Reduce cross-partition communication</a:t>
            </a:r>
          </a:p>
        </p:txBody>
      </p:sp>
    </p:spTree>
    <p:extLst>
      <p:ext uri="{BB962C8B-B14F-4D97-AF65-F5344CB8AC3E}">
        <p14:creationId xmlns:p14="http://schemas.microsoft.com/office/powerpoint/2010/main" val="24635549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" y="457200"/>
            <a:ext cx="527800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Franklin Gothic Book"/>
              </a:rPr>
              <a:t>Graph Processing Frameworks</a:t>
            </a:r>
            <a:endParaRPr lang="en-US" sz="3200" b="0" dirty="0">
              <a:latin typeface="Gill Sans"/>
              <a:cs typeface="Franklin Gothic Book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(Waste container)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0646653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Computational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Bulk Synchronous Parallel (BSP)</a:t>
            </a:r>
          </a:p>
          <a:p>
            <a:pPr lvl="1"/>
            <a:r>
              <a:rPr lang="en-US" dirty="0" smtClean="0"/>
              <a:t>Computational units encoded in a directed graph</a:t>
            </a:r>
          </a:p>
          <a:p>
            <a:pPr lvl="1"/>
            <a:r>
              <a:rPr lang="en-US" dirty="0" smtClean="0"/>
              <a:t>Computation proceeds in a series of </a:t>
            </a:r>
            <a:r>
              <a:rPr lang="en-US" dirty="0" err="1" smtClean="0"/>
              <a:t>supersteps</a:t>
            </a:r>
            <a:endParaRPr lang="en-US" dirty="0" smtClean="0"/>
          </a:p>
          <a:p>
            <a:pPr lvl="1"/>
            <a:r>
              <a:rPr lang="en-US" dirty="0" smtClean="0"/>
              <a:t>Message passing architecture</a:t>
            </a:r>
          </a:p>
          <a:p>
            <a:r>
              <a:rPr lang="en-US" dirty="0" smtClean="0"/>
              <a:t>Each vertex, at each </a:t>
            </a:r>
            <a:r>
              <a:rPr lang="en-US" dirty="0" err="1" smtClean="0"/>
              <a:t>superstep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Receives messages directed at it from previous </a:t>
            </a:r>
            <a:r>
              <a:rPr lang="en-US" dirty="0" err="1" smtClean="0"/>
              <a:t>superstep</a:t>
            </a:r>
            <a:endParaRPr lang="en-US" dirty="0" smtClean="0"/>
          </a:p>
          <a:p>
            <a:pPr lvl="1"/>
            <a:r>
              <a:rPr lang="en-US" dirty="0" smtClean="0"/>
              <a:t>Executes a user-defined function (modifying state)</a:t>
            </a:r>
          </a:p>
          <a:p>
            <a:pPr lvl="1"/>
            <a:r>
              <a:rPr lang="en-US" dirty="0" smtClean="0"/>
              <a:t>Emits messages to other vertices (for the next </a:t>
            </a:r>
            <a:r>
              <a:rPr lang="en-US" dirty="0" err="1" smtClean="0"/>
              <a:t>superstep</a:t>
            </a:r>
            <a:r>
              <a:rPr lang="en-US" dirty="0" smtClean="0"/>
              <a:t>)</a:t>
            </a:r>
          </a:p>
          <a:p>
            <a:r>
              <a:rPr lang="en-US" dirty="0" smtClean="0"/>
              <a:t>Termination:</a:t>
            </a:r>
          </a:p>
          <a:p>
            <a:pPr lvl="1"/>
            <a:r>
              <a:rPr lang="en-US" dirty="0" smtClean="0"/>
              <a:t>A vertex can choose to deactivate itself</a:t>
            </a:r>
          </a:p>
          <a:p>
            <a:pPr lvl="1"/>
            <a:r>
              <a:rPr lang="en-US" dirty="0" smtClean="0"/>
              <a:t>Is “woken up” if new messages received</a:t>
            </a:r>
          </a:p>
          <a:p>
            <a:pPr lvl="1"/>
            <a:r>
              <a:rPr lang="en-US" dirty="0" smtClean="0"/>
              <a:t>Computation halts when all vertices are inactive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2842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2895600" y="1371600"/>
            <a:ext cx="3962400" cy="534988"/>
            <a:chOff x="1524000" y="2208211"/>
            <a:chExt cx="3962400" cy="534988"/>
          </a:xfrm>
        </p:grpSpPr>
        <p:sp>
          <p:nvSpPr>
            <p:cNvPr id="5" name="Oval 4"/>
            <p:cNvSpPr/>
            <p:nvPr/>
          </p:nvSpPr>
          <p:spPr bwMode="auto">
            <a:xfrm>
              <a:off x="1524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23622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004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40386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953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Arrow Connector 12"/>
            <p:cNvCxnSpPr>
              <a:stCxn id="5" idx="0"/>
              <a:endCxn id="8" idx="0"/>
            </p:cNvCxnSpPr>
            <p:nvPr/>
          </p:nvCxnSpPr>
          <p:spPr bwMode="auto">
            <a:xfrm rot="5400000" flipH="1" flipV="1">
              <a:off x="3048000" y="951705"/>
              <a:ext cx="1588" cy="2514600"/>
            </a:xfrm>
            <a:prstGeom prst="curvedConnector3">
              <a:avLst>
                <a:gd name="adj1" fmla="val 18660831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2"/>
            <p:cNvCxnSpPr>
              <a:stCxn id="5" idx="0"/>
              <a:endCxn id="7" idx="0"/>
            </p:cNvCxnSpPr>
            <p:nvPr/>
          </p:nvCxnSpPr>
          <p:spPr bwMode="auto">
            <a:xfrm rot="5400000" flipH="1" flipV="1">
              <a:off x="2628900" y="1370805"/>
              <a:ext cx="1588" cy="1676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12"/>
            <p:cNvCxnSpPr>
              <a:stCxn id="6" idx="0"/>
              <a:endCxn id="9" idx="0"/>
            </p:cNvCxnSpPr>
            <p:nvPr/>
          </p:nvCxnSpPr>
          <p:spPr bwMode="auto">
            <a:xfrm rot="5400000" flipH="1" flipV="1">
              <a:off x="3924300" y="913605"/>
              <a:ext cx="1588" cy="2590800"/>
            </a:xfrm>
            <a:prstGeom prst="curvedConnector3">
              <a:avLst>
                <a:gd name="adj1" fmla="val 25058753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12"/>
            <p:cNvCxnSpPr>
              <a:stCxn id="8" idx="0"/>
              <a:endCxn id="9" idx="0"/>
            </p:cNvCxnSpPr>
            <p:nvPr/>
          </p:nvCxnSpPr>
          <p:spPr bwMode="auto">
            <a:xfrm rot="5400000" flipH="1" flipV="1">
              <a:off x="4762500" y="1751805"/>
              <a:ext cx="1588" cy="914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12"/>
            <p:cNvCxnSpPr>
              <a:stCxn id="9" idx="4"/>
              <a:endCxn id="5" idx="4"/>
            </p:cNvCxnSpPr>
            <p:nvPr/>
          </p:nvCxnSpPr>
          <p:spPr bwMode="auto">
            <a:xfrm rot="5400000">
              <a:off x="3505200" y="1027905"/>
              <a:ext cx="1588" cy="3429000"/>
            </a:xfrm>
            <a:prstGeom prst="curvedConnector3">
              <a:avLst>
                <a:gd name="adj1" fmla="val 2612512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12"/>
            <p:cNvCxnSpPr>
              <a:stCxn id="8" idx="4"/>
              <a:endCxn id="6" idx="4"/>
            </p:cNvCxnSpPr>
            <p:nvPr/>
          </p:nvCxnSpPr>
          <p:spPr bwMode="auto">
            <a:xfrm rot="5400000">
              <a:off x="3467100" y="1904205"/>
              <a:ext cx="1588" cy="1676400"/>
            </a:xfrm>
            <a:prstGeom prst="curvedConnector3">
              <a:avLst>
                <a:gd name="adj1" fmla="val 17594458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12"/>
            <p:cNvCxnSpPr>
              <a:stCxn id="8" idx="4"/>
              <a:endCxn id="7" idx="4"/>
            </p:cNvCxnSpPr>
            <p:nvPr/>
          </p:nvCxnSpPr>
          <p:spPr bwMode="auto">
            <a:xfrm rot="5400000">
              <a:off x="3886200" y="2323305"/>
              <a:ext cx="1588" cy="838200"/>
            </a:xfrm>
            <a:prstGeom prst="curvedConnector3">
              <a:avLst>
                <a:gd name="adj1" fmla="val 11729597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2" name="TextBox 71"/>
          <p:cNvSpPr txBox="1"/>
          <p:nvPr/>
        </p:nvSpPr>
        <p:spPr>
          <a:xfrm>
            <a:off x="1066800" y="1428690"/>
            <a:ext cx="1600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superstep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i="1" dirty="0" err="1" smtClean="0">
                <a:solidFill>
                  <a:schemeClr val="bg1"/>
                </a:solidFill>
                <a:latin typeface="Gill Sans"/>
                <a:cs typeface="Gill Sans"/>
              </a:rPr>
              <a:t>t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990600" y="2439989"/>
            <a:ext cx="5867400" cy="1525589"/>
            <a:chOff x="990600" y="2439989"/>
            <a:chExt cx="5867400" cy="1525589"/>
          </a:xfrm>
        </p:grpSpPr>
        <p:sp>
          <p:nvSpPr>
            <p:cNvPr id="4" name="Right Arrow 3"/>
            <p:cNvSpPr/>
            <p:nvPr/>
          </p:nvSpPr>
          <p:spPr bwMode="auto">
            <a:xfrm rot="5400000">
              <a:off x="4572000" y="2439989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895600" y="3430590"/>
              <a:ext cx="3962400" cy="534988"/>
              <a:chOff x="1524000" y="2208211"/>
              <a:chExt cx="3962400" cy="534988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0" name="Straight Arrow Connector 12"/>
              <p:cNvCxnSpPr>
                <a:stCxn id="45" idx="0"/>
                <a:endCxn id="48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12"/>
              <p:cNvCxnSpPr>
                <a:stCxn id="45" idx="0"/>
                <a:endCxn id="47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12"/>
              <p:cNvCxnSpPr>
                <a:stCxn id="46" idx="0"/>
                <a:endCxn id="49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12"/>
              <p:cNvCxnSpPr>
                <a:stCxn id="48" idx="0"/>
                <a:endCxn id="49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12"/>
              <p:cNvCxnSpPr>
                <a:stCxn id="49" idx="4"/>
                <a:endCxn id="45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12"/>
              <p:cNvCxnSpPr>
                <a:stCxn id="48" idx="4"/>
                <a:endCxn id="46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12"/>
              <p:cNvCxnSpPr>
                <a:stCxn id="48" idx="4"/>
                <a:endCxn id="47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/>
            <p:cNvSpPr txBox="1"/>
            <p:nvPr/>
          </p:nvSpPr>
          <p:spPr>
            <a:xfrm>
              <a:off x="990600" y="35052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t+1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990600" y="4498978"/>
            <a:ext cx="5867400" cy="1524000"/>
            <a:chOff x="990600" y="4498978"/>
            <a:chExt cx="5867400" cy="1524000"/>
          </a:xfrm>
        </p:grpSpPr>
        <p:grpSp>
          <p:nvGrpSpPr>
            <p:cNvPr id="58" name="Group 57"/>
            <p:cNvGrpSpPr/>
            <p:nvPr/>
          </p:nvGrpSpPr>
          <p:grpSpPr>
            <a:xfrm>
              <a:off x="2895600" y="5487990"/>
              <a:ext cx="3962400" cy="534988"/>
              <a:chOff x="1524000" y="2208211"/>
              <a:chExt cx="3962400" cy="534988"/>
            </a:xfrm>
          </p:grpSpPr>
          <p:sp>
            <p:nvSpPr>
              <p:cNvPr id="59" name="Oval 58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64" name="Straight Arrow Connector 12"/>
              <p:cNvCxnSpPr>
                <a:stCxn id="59" idx="0"/>
                <a:endCxn id="62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12"/>
              <p:cNvCxnSpPr>
                <a:stCxn id="59" idx="0"/>
                <a:endCxn id="61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12"/>
              <p:cNvCxnSpPr>
                <a:stCxn id="60" idx="0"/>
                <a:endCxn id="63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12"/>
              <p:cNvCxnSpPr>
                <a:stCxn id="62" idx="0"/>
                <a:endCxn id="63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12"/>
              <p:cNvCxnSpPr>
                <a:stCxn id="63" idx="4"/>
                <a:endCxn id="59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12"/>
              <p:cNvCxnSpPr>
                <a:stCxn id="62" idx="4"/>
                <a:endCxn id="60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12"/>
              <p:cNvCxnSpPr>
                <a:stCxn id="62" idx="4"/>
                <a:endCxn id="61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1" name="Right Arrow 70"/>
            <p:cNvSpPr/>
            <p:nvPr/>
          </p:nvSpPr>
          <p:spPr bwMode="auto">
            <a:xfrm rot="5400000">
              <a:off x="4572000" y="4498978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90600" y="55626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t+2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475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Master-Slave architecture</a:t>
            </a:r>
          </a:p>
          <a:p>
            <a:pPr lvl="1"/>
            <a:r>
              <a:rPr lang="en-US" dirty="0" smtClean="0"/>
              <a:t>Vertices are hash partitioned (by default) and assigned to workers</a:t>
            </a:r>
          </a:p>
          <a:p>
            <a:pPr lvl="1"/>
            <a:r>
              <a:rPr lang="en-US" dirty="0" smtClean="0"/>
              <a:t>Everything happens in memory</a:t>
            </a:r>
          </a:p>
          <a:p>
            <a:r>
              <a:rPr lang="en-US" dirty="0" smtClean="0"/>
              <a:t>Processing cycle:</a:t>
            </a:r>
          </a:p>
          <a:p>
            <a:pPr lvl="1"/>
            <a:r>
              <a:rPr lang="en-US" dirty="0" smtClean="0"/>
              <a:t>Master tells all workers to advance a single </a:t>
            </a:r>
            <a:r>
              <a:rPr lang="en-US" dirty="0" err="1" smtClean="0"/>
              <a:t>superstep</a:t>
            </a:r>
            <a:endParaRPr lang="en-US" dirty="0" smtClean="0"/>
          </a:p>
          <a:p>
            <a:pPr lvl="1"/>
            <a:r>
              <a:rPr lang="en-US" dirty="0" smtClean="0"/>
              <a:t>Worker delivers messages from previous </a:t>
            </a:r>
            <a:r>
              <a:rPr lang="en-US" dirty="0" err="1" smtClean="0"/>
              <a:t>superstep</a:t>
            </a:r>
            <a:r>
              <a:rPr lang="en-US" dirty="0" smtClean="0"/>
              <a:t>, executing vertex computation</a:t>
            </a:r>
          </a:p>
          <a:p>
            <a:pPr lvl="1"/>
            <a:r>
              <a:rPr lang="en-US" dirty="0" smtClean="0"/>
              <a:t>Messages sent asynchronously (in batches)</a:t>
            </a:r>
          </a:p>
          <a:p>
            <a:pPr lvl="1"/>
            <a:r>
              <a:rPr lang="en-US" dirty="0" smtClean="0"/>
              <a:t>Worker notifies master of number of active vertices</a:t>
            </a:r>
          </a:p>
          <a:p>
            <a:r>
              <a:rPr lang="en-US" dirty="0" smtClean="0"/>
              <a:t>Fault tolerance</a:t>
            </a:r>
          </a:p>
          <a:p>
            <a:pPr lvl="1"/>
            <a:r>
              <a:rPr lang="en-US" dirty="0" err="1" smtClean="0"/>
              <a:t>Checkpointing</a:t>
            </a:r>
            <a:endParaRPr lang="en-US" dirty="0" smtClean="0"/>
          </a:p>
          <a:p>
            <a:pPr lvl="1"/>
            <a:r>
              <a:rPr lang="en-US" dirty="0" smtClean="0"/>
              <a:t>Heartbeat/revert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1197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PageRank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447800"/>
            <a:ext cx="7772400" cy="45243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PageRankVertex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Vertex&lt;double, void, double&gt;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&gt;= 1)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double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= 0;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sum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 0.15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/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NumVertices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+ 0.85 * sum;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&lt; 30)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int64 n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().size();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SendMessageToAllNeighbors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/ n);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18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SSSP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624548"/>
            <a:ext cx="77724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ShortestPathVertex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void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vertex_id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? 0 :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&lt;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OutEdgeIterator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iter.Done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iter.Next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iter.Target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866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Combiners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2322255"/>
            <a:ext cx="777240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MinIntCombiner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Combiner&lt;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Combine(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Output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combined_source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",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712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graph processing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Lessons learned so far:</a:t>
            </a:r>
          </a:p>
          <a:p>
            <a:pPr lvl="1"/>
            <a:r>
              <a:rPr lang="en-US" dirty="0" smtClean="0"/>
              <a:t>Partition</a:t>
            </a:r>
          </a:p>
          <a:p>
            <a:pPr lvl="1"/>
            <a:r>
              <a:rPr lang="en-US" dirty="0" smtClean="0"/>
              <a:t>Replicate</a:t>
            </a:r>
          </a:p>
          <a:p>
            <a:pPr lvl="1"/>
            <a:r>
              <a:rPr lang="en-US" dirty="0" smtClean="0"/>
              <a:t>Reduce cross-partition communication</a:t>
            </a:r>
          </a:p>
          <a:p>
            <a:r>
              <a:rPr lang="en-US" dirty="0" smtClean="0"/>
              <a:t>What makes MapReduce “work”?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0817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raph_ve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685800"/>
            <a:ext cx="47879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51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Giraph</a:t>
            </a:r>
            <a:r>
              <a:rPr lang="en-US" dirty="0" smtClean="0"/>
              <a:t>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Master – Application coordinator</a:t>
            </a:r>
          </a:p>
          <a:p>
            <a:pPr lvl="1"/>
            <a:r>
              <a:rPr lang="en-US" dirty="0"/>
              <a:t>Synchronizes </a:t>
            </a:r>
            <a:r>
              <a:rPr lang="en-US" dirty="0" err="1"/>
              <a:t>supersteps</a:t>
            </a:r>
            <a:endParaRPr lang="en-US" dirty="0"/>
          </a:p>
          <a:p>
            <a:pPr lvl="1"/>
            <a:r>
              <a:rPr lang="en-US" dirty="0"/>
              <a:t>Assigns partitions to workers before </a:t>
            </a:r>
            <a:r>
              <a:rPr lang="en-US" dirty="0" err="1"/>
              <a:t>superstep</a:t>
            </a:r>
            <a:r>
              <a:rPr lang="en-US" dirty="0"/>
              <a:t> begins</a:t>
            </a:r>
          </a:p>
          <a:p>
            <a:r>
              <a:rPr lang="en-US" dirty="0"/>
              <a:t>Workers – Computation &amp; messaging</a:t>
            </a:r>
          </a:p>
          <a:p>
            <a:pPr lvl="1"/>
            <a:r>
              <a:rPr lang="en-US" dirty="0"/>
              <a:t>Handle I/O – reading and writing the graph</a:t>
            </a:r>
          </a:p>
          <a:p>
            <a:pPr lvl="1"/>
            <a:r>
              <a:rPr lang="en-US" dirty="0"/>
              <a:t>Computation/messaging of assigned partitions</a:t>
            </a:r>
          </a:p>
          <a:p>
            <a:r>
              <a:rPr lang="en-US" dirty="0" err="1"/>
              <a:t>ZooKeeper</a:t>
            </a:r>
            <a:endParaRPr lang="en-US" dirty="0"/>
          </a:p>
          <a:p>
            <a:pPr lvl="1"/>
            <a:r>
              <a:rPr lang="en-US" dirty="0"/>
              <a:t>Maintains global application state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Giraph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 slides borrowed from </a:t>
            </a:r>
            <a:r>
              <a:rPr lang="en-US" sz="12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Joffe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 (2013)</a:t>
            </a:r>
            <a:endParaRPr lang="en-US" sz="1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417418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268"/>
          <p:cNvGrpSpPr/>
          <p:nvPr/>
        </p:nvGrpSpPr>
        <p:grpSpPr>
          <a:xfrm>
            <a:off x="3197714" y="1905000"/>
            <a:ext cx="3203086" cy="3317672"/>
            <a:chOff x="5000625" y="1447800"/>
            <a:chExt cx="5486400" cy="5682670"/>
          </a:xfrm>
        </p:grpSpPr>
        <p:grpSp>
          <p:nvGrpSpPr>
            <p:cNvPr id="270" name="Group 269"/>
            <p:cNvGrpSpPr>
              <a:grpSpLocks/>
            </p:cNvGrpSpPr>
            <p:nvPr/>
          </p:nvGrpSpPr>
          <p:grpSpPr bwMode="auto">
            <a:xfrm>
              <a:off x="5000625" y="2108835"/>
              <a:ext cx="5486400" cy="5021635"/>
              <a:chOff x="4445000" y="2082800"/>
              <a:chExt cx="4876800" cy="4959639"/>
            </a:xfrm>
          </p:grpSpPr>
          <p:grpSp>
            <p:nvGrpSpPr>
              <p:cNvPr id="272" name="Group 3"/>
              <p:cNvGrpSpPr>
                <a:grpSpLocks/>
              </p:cNvGrpSpPr>
              <p:nvPr/>
            </p:nvGrpSpPr>
            <p:grpSpPr bwMode="auto">
              <a:xfrm>
                <a:off x="4445000" y="2082800"/>
                <a:ext cx="4800600" cy="4959639"/>
                <a:chOff x="4445000" y="2082800"/>
                <a:chExt cx="4800600" cy="4959639"/>
              </a:xfrm>
            </p:grpSpPr>
            <p:sp>
              <p:nvSpPr>
                <p:cNvPr id="274" name="Rectangle 229"/>
                <p:cNvSpPr>
                  <a:spLocks noChangeArrowheads="1"/>
                </p:cNvSpPr>
                <p:nvPr/>
              </p:nvSpPr>
              <p:spPr bwMode="auto">
                <a:xfrm>
                  <a:off x="5283200" y="3722688"/>
                  <a:ext cx="1219200" cy="2133600"/>
                </a:xfrm>
                <a:prstGeom prst="rect">
                  <a:avLst/>
                </a:prstGeom>
                <a:solidFill>
                  <a:srgbClr val="C7D6ED"/>
                </a:solidFill>
                <a:ln w="25400" cap="flat" cmpd="sng" algn="ctr">
                  <a:solidFill>
                    <a:srgbClr val="757575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Rectangle 274"/>
                <p:cNvSpPr/>
                <p:nvPr/>
              </p:nvSpPr>
              <p:spPr bwMode="auto">
                <a:xfrm>
                  <a:off x="5359400" y="37988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0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6" name="Rectangle 275"/>
                <p:cNvSpPr/>
                <p:nvPr/>
              </p:nvSpPr>
              <p:spPr bwMode="auto">
                <a:xfrm>
                  <a:off x="5359400" y="43322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1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7" name="Rectangle 276"/>
                <p:cNvSpPr/>
                <p:nvPr/>
              </p:nvSpPr>
              <p:spPr bwMode="auto">
                <a:xfrm>
                  <a:off x="5359400" y="48656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2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8" name="Rectangle 277"/>
                <p:cNvSpPr/>
                <p:nvPr/>
              </p:nvSpPr>
              <p:spPr bwMode="auto">
                <a:xfrm>
                  <a:off x="5359400" y="53990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3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9" name="Rectangle 278"/>
                <p:cNvSpPr>
                  <a:spLocks noChangeArrowheads="1"/>
                </p:cNvSpPr>
                <p:nvPr/>
              </p:nvSpPr>
              <p:spPr bwMode="auto">
                <a:xfrm>
                  <a:off x="7569200" y="33416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0" name="Straight Arrow Connector 279"/>
                <p:cNvCxnSpPr>
                  <a:cxnSpLocks noChangeShapeType="1"/>
                  <a:stCxn id="285" idx="4"/>
                  <a:endCxn id="279" idx="1"/>
                </p:cNvCxnSpPr>
                <p:nvPr/>
              </p:nvCxnSpPr>
              <p:spPr bwMode="auto">
                <a:xfrm>
                  <a:off x="7350126" y="3937089"/>
                  <a:ext cx="219074" cy="903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81" name="Oval 280"/>
                <p:cNvSpPr/>
                <p:nvPr/>
              </p:nvSpPr>
              <p:spPr bwMode="auto">
                <a:xfrm rot="16200000">
                  <a:off x="6174612" y="5296780"/>
                  <a:ext cx="1655703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1</a:t>
                  </a:r>
                </a:p>
              </p:txBody>
            </p:sp>
            <p:sp>
              <p:nvSpPr>
                <p:cNvPr id="282" name="Rectangle 281"/>
                <p:cNvSpPr>
                  <a:spLocks noChangeArrowheads="1"/>
                </p:cNvSpPr>
                <p:nvPr/>
              </p:nvSpPr>
              <p:spPr bwMode="auto">
                <a:xfrm>
                  <a:off x="7569200" y="49418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3" name="Straight Arrow Connector 282"/>
                <p:cNvCxnSpPr>
                  <a:cxnSpLocks noChangeShapeType="1"/>
                  <a:stCxn id="281" idx="4"/>
                  <a:endCxn id="282" idx="1"/>
                </p:cNvCxnSpPr>
                <p:nvPr/>
              </p:nvCxnSpPr>
              <p:spPr bwMode="auto">
                <a:xfrm flipV="1">
                  <a:off x="7350126" y="5627689"/>
                  <a:ext cx="219074" cy="167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84" name="Oval 283"/>
                <p:cNvSpPr/>
                <p:nvPr/>
              </p:nvSpPr>
              <p:spPr bwMode="auto">
                <a:xfrm rot="16200000">
                  <a:off x="4158456" y="4502944"/>
                  <a:ext cx="1411289" cy="533400"/>
                </a:xfrm>
                <a:prstGeom prst="ellipse">
                  <a:avLst/>
                </a:prstGeom>
                <a:solidFill>
                  <a:srgbClr val="478336"/>
                </a:solidFill>
                <a:ln w="25400" cap="flat" cmpd="sng" algn="ctr">
                  <a:solidFill>
                    <a:srgbClr val="478336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Master</a:t>
                  </a:r>
                </a:p>
              </p:txBody>
            </p:sp>
            <p:sp>
              <p:nvSpPr>
                <p:cNvPr id="285" name="Oval 284"/>
                <p:cNvSpPr/>
                <p:nvPr/>
              </p:nvSpPr>
              <p:spPr bwMode="auto">
                <a:xfrm rot="16200000" flipH="1">
                  <a:off x="6226264" y="3589426"/>
                  <a:ext cx="1552399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0</a:t>
                  </a:r>
                </a:p>
              </p:txBody>
            </p:sp>
            <p:cxnSp>
              <p:nvCxnSpPr>
                <p:cNvPr id="286" name="Straight Arrow Connector 285"/>
                <p:cNvCxnSpPr>
                  <a:cxnSpLocks noChangeShapeType="1"/>
                  <a:stCxn id="284" idx="4"/>
                  <a:endCxn id="275" idx="1"/>
                </p:cNvCxnSpPr>
                <p:nvPr/>
              </p:nvCxnSpPr>
              <p:spPr bwMode="auto">
                <a:xfrm flipV="1">
                  <a:off x="5130801" y="3989388"/>
                  <a:ext cx="228599" cy="780256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87" name="Straight Arrow Connector 286"/>
                <p:cNvCxnSpPr>
                  <a:cxnSpLocks noChangeShapeType="1"/>
                  <a:stCxn id="284" idx="4"/>
                  <a:endCxn id="276" idx="1"/>
                </p:cNvCxnSpPr>
                <p:nvPr/>
              </p:nvCxnSpPr>
              <p:spPr bwMode="auto">
                <a:xfrm flipV="1">
                  <a:off x="5130801" y="4522789"/>
                  <a:ext cx="228599" cy="246855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grpSp>
              <p:nvGrpSpPr>
                <p:cNvPr id="288" name="Group 189"/>
                <p:cNvGrpSpPr>
                  <a:grpSpLocks/>
                </p:cNvGrpSpPr>
                <p:nvPr/>
              </p:nvGrpSpPr>
              <p:grpSpPr bwMode="auto">
                <a:xfrm flipV="1">
                  <a:off x="5130800" y="4789488"/>
                  <a:ext cx="228600" cy="828675"/>
                  <a:chOff x="4673600" y="5245100"/>
                  <a:chExt cx="228600" cy="828675"/>
                </a:xfrm>
              </p:grpSpPr>
              <p:cxnSp>
                <p:nvCxnSpPr>
                  <p:cNvPr id="302" name="Straight Arrow Connector 30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245100"/>
                    <a:ext cx="228600" cy="8286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  <p:cxnSp>
                <p:nvCxnSpPr>
                  <p:cNvPr id="303" name="Straight Arrow Connector 302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778500"/>
                    <a:ext cx="228600" cy="2952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>
                        <a:noFill/>
                      </a14:hiddenFill>
                    </a:ext>
                  </a:extLst>
                </p:spPr>
              </p:cxnSp>
            </p:grpSp>
            <p:cxnSp>
              <p:nvCxnSpPr>
                <p:cNvPr id="289" name="Straight Arrow Connector 288"/>
                <p:cNvCxnSpPr>
                  <a:cxnSpLocks noChangeShapeType="1"/>
                  <a:stCxn id="275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22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0" name="Straight Arrow Connector 289"/>
                <p:cNvCxnSpPr>
                  <a:cxnSpLocks noChangeShapeType="1"/>
                  <a:stCxn id="276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8570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1" name="Straight Arrow Connector 290"/>
                <p:cNvCxnSpPr>
                  <a:cxnSpLocks noChangeShapeType="1"/>
                  <a:stCxn id="277" idx="3"/>
                  <a:endCxn id="281" idx="0"/>
                </p:cNvCxnSpPr>
                <p:nvPr/>
              </p:nvCxnSpPr>
              <p:spPr bwMode="auto">
                <a:xfrm>
                  <a:off x="6413500" y="5056188"/>
                  <a:ext cx="241300" cy="5882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2" name="Straight Arrow Connector 291"/>
                <p:cNvCxnSpPr>
                  <a:cxnSpLocks noChangeShapeType="1"/>
                  <a:stCxn id="278" idx="3"/>
                  <a:endCxn id="281" idx="0"/>
                </p:cNvCxnSpPr>
                <p:nvPr/>
              </p:nvCxnSpPr>
              <p:spPr bwMode="auto">
                <a:xfrm>
                  <a:off x="6413500" y="5589589"/>
                  <a:ext cx="241300" cy="54853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3" name="Straight Arrow Connector 292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40274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4" name="Straight Arrow Connector 293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56276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5" name="Straight Connector 206"/>
                <p:cNvCxnSpPr>
                  <a:cxnSpLocks noChangeShapeType="1"/>
                </p:cNvCxnSpPr>
                <p:nvPr/>
              </p:nvCxnSpPr>
              <p:spPr bwMode="auto">
                <a:xfrm>
                  <a:off x="9093200" y="4027488"/>
                  <a:ext cx="0" cy="25146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6" name="Straight Connector 20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6542088"/>
                  <a:ext cx="4191000" cy="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cxnSp>
              <p:nvCxnSpPr>
                <p:cNvPr id="297" name="Straight Connector 21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5475288"/>
                  <a:ext cx="0" cy="10668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298" name="TextBox 230"/>
                <p:cNvSpPr txBox="1">
                  <a:spLocks noChangeArrowheads="1"/>
                </p:cNvSpPr>
                <p:nvPr/>
              </p:nvSpPr>
              <p:spPr bwMode="auto">
                <a:xfrm>
                  <a:off x="4978401" y="2890838"/>
                  <a:ext cx="1828799" cy="781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In-memory graph</a:t>
                  </a:r>
                </a:p>
              </p:txBody>
            </p:sp>
            <p:sp>
              <p:nvSpPr>
                <p:cNvPr id="299" name="TextBox 231"/>
                <p:cNvSpPr txBox="1">
                  <a:spLocks noChangeArrowheads="1"/>
                </p:cNvSpPr>
                <p:nvPr/>
              </p:nvSpPr>
              <p:spPr bwMode="auto">
                <a:xfrm>
                  <a:off x="4902199" y="6573839"/>
                  <a:ext cx="4191000" cy="468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Send stats / iterate!</a:t>
                  </a:r>
                </a:p>
              </p:txBody>
            </p:sp>
            <p:cxnSp>
              <p:nvCxnSpPr>
                <p:cNvPr id="300" name="Curved Connector 299"/>
                <p:cNvCxnSpPr>
                  <a:cxnSpLocks noChangeShapeType="1"/>
                  <a:stCxn id="279" idx="3"/>
                  <a:endCxn id="282" idx="3"/>
                </p:cNvCxnSpPr>
                <p:nvPr/>
              </p:nvCxnSpPr>
              <p:spPr bwMode="auto">
                <a:xfrm>
                  <a:off x="8864600" y="4027488"/>
                  <a:ext cx="0" cy="1600200"/>
                </a:xfrm>
                <a:prstGeom prst="curvedConnector3">
                  <a:avLst>
                    <a:gd name="adj1" fmla="val 22860100000"/>
                  </a:avLst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</p:cxnSp>
            <p:sp>
              <p:nvSpPr>
                <p:cNvPr id="301" name="Rectangle 377"/>
                <p:cNvSpPr>
                  <a:spLocks noChangeArrowheads="1"/>
                </p:cNvSpPr>
                <p:nvPr/>
              </p:nvSpPr>
              <p:spPr bwMode="auto">
                <a:xfrm>
                  <a:off x="4445000" y="2082800"/>
                  <a:ext cx="4800600" cy="4953000"/>
                </a:xfrm>
                <a:prstGeom prst="rect">
                  <a:avLst/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73" name="TextBox 272"/>
              <p:cNvSpPr txBox="1"/>
              <p:nvPr/>
            </p:nvSpPr>
            <p:spPr>
              <a:xfrm>
                <a:off x="4445000" y="2158999"/>
                <a:ext cx="48768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Compute/Iterate</a:t>
                </a:r>
              </a:p>
            </p:txBody>
          </p:sp>
        </p:grpSp>
        <p:sp>
          <p:nvSpPr>
            <p:cNvPr id="271" name="TextBox 270"/>
            <p:cNvSpPr txBox="1"/>
            <p:nvPr/>
          </p:nvSpPr>
          <p:spPr>
            <a:xfrm>
              <a:off x="73152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2</a:t>
              </a: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6482933" y="1905000"/>
            <a:ext cx="2508667" cy="3313748"/>
            <a:chOff x="10401300" y="1447800"/>
            <a:chExt cx="4296966" cy="5675948"/>
          </a:xfrm>
        </p:grpSpPr>
        <p:grpSp>
          <p:nvGrpSpPr>
            <p:cNvPr id="305" name="Group 304"/>
            <p:cNvGrpSpPr>
              <a:grpSpLocks/>
            </p:cNvGrpSpPr>
            <p:nvPr/>
          </p:nvGrpSpPr>
          <p:grpSpPr bwMode="auto">
            <a:xfrm>
              <a:off x="10401300" y="2108835"/>
              <a:ext cx="4296966" cy="5014913"/>
              <a:chOff x="9245600" y="2082800"/>
              <a:chExt cx="3819525" cy="4953000"/>
            </a:xfrm>
          </p:grpSpPr>
          <p:sp>
            <p:nvSpPr>
              <p:cNvPr id="307" name="Oval 306"/>
              <p:cNvSpPr/>
              <p:nvPr/>
            </p:nvSpPr>
            <p:spPr bwMode="auto">
              <a:xfrm rot="16200000">
                <a:off x="9069270" y="5296780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1</a:t>
                </a:r>
              </a:p>
            </p:txBody>
          </p:sp>
          <p:sp>
            <p:nvSpPr>
              <p:cNvPr id="308" name="Oval 307"/>
              <p:cNvSpPr/>
              <p:nvPr/>
            </p:nvSpPr>
            <p:spPr bwMode="auto">
              <a:xfrm rot="16200000" flipH="1">
                <a:off x="9069270" y="3716338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0</a:t>
                </a:r>
              </a:p>
            </p:txBody>
          </p:sp>
          <p:sp>
            <p:nvSpPr>
              <p:cNvPr id="309" name="Rectangle 308"/>
              <p:cNvSpPr/>
              <p:nvPr/>
            </p:nvSpPr>
            <p:spPr bwMode="auto">
              <a:xfrm>
                <a:off x="11541125" y="3798888"/>
                <a:ext cx="1219200" cy="2133600"/>
              </a:xfrm>
              <a:prstGeom prst="rect">
                <a:avLst/>
              </a:prstGeom>
              <a:solidFill>
                <a:srgbClr val="333333">
                  <a:lumMod val="75000"/>
                </a:srgbClr>
              </a:solidFill>
              <a:ln w="25400" cap="flat" cmpd="sng" algn="ctr">
                <a:noFill/>
                <a:prstDash val="solid"/>
                <a:round/>
                <a:headEnd type="arrow" w="med" len="med"/>
                <a:tailEnd type="none" w="med" len="med"/>
              </a:ln>
              <a:effectLst/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 bwMode="auto">
              <a:xfrm>
                <a:off x="11617325" y="38750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11617325" y="44084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</a:p>
            </p:txBody>
          </p:sp>
          <p:sp>
            <p:nvSpPr>
              <p:cNvPr id="312" name="Rectangle 311"/>
              <p:cNvSpPr/>
              <p:nvPr/>
            </p:nvSpPr>
            <p:spPr bwMode="auto">
              <a:xfrm>
                <a:off x="11617325" y="49418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</a:p>
            </p:txBody>
          </p:sp>
          <p:sp>
            <p:nvSpPr>
              <p:cNvPr id="313" name="Rectangle 312"/>
              <p:cNvSpPr/>
              <p:nvPr/>
            </p:nvSpPr>
            <p:spPr bwMode="auto">
              <a:xfrm>
                <a:off x="11617325" y="54752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</a:p>
            </p:txBody>
          </p:sp>
          <p:sp>
            <p:nvSpPr>
              <p:cNvPr id="314" name="TextBox 313"/>
              <p:cNvSpPr txBox="1">
                <a:spLocks noChangeArrowheads="1"/>
              </p:cNvSpPr>
              <p:nvPr/>
            </p:nvSpPr>
            <p:spPr bwMode="auto">
              <a:xfrm>
                <a:off x="11236325" y="2967037"/>
                <a:ext cx="1828800" cy="468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rPr>
                  <a:t>Output format</a:t>
                </a:r>
              </a:p>
            </p:txBody>
          </p:sp>
          <p:sp>
            <p:nvSpPr>
              <p:cNvPr id="315" name="Rectangle 356"/>
              <p:cNvSpPr>
                <a:spLocks noChangeArrowheads="1"/>
              </p:cNvSpPr>
              <p:nvPr/>
            </p:nvSpPr>
            <p:spPr bwMode="auto">
              <a:xfrm>
                <a:off x="10169525" y="34940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Rectangle 315"/>
              <p:cNvSpPr/>
              <p:nvPr/>
            </p:nvSpPr>
            <p:spPr bwMode="auto">
              <a:xfrm>
                <a:off x="10245725" y="35702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 bwMode="auto">
              <a:xfrm>
                <a:off x="10245725" y="41036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8" name="Rectangle 362"/>
              <p:cNvSpPr>
                <a:spLocks noChangeArrowheads="1"/>
              </p:cNvSpPr>
              <p:nvPr/>
            </p:nvSpPr>
            <p:spPr bwMode="auto">
              <a:xfrm>
                <a:off x="10169525" y="50942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Rectangle 318"/>
              <p:cNvSpPr/>
              <p:nvPr/>
            </p:nvSpPr>
            <p:spPr bwMode="auto">
              <a:xfrm>
                <a:off x="10245725" y="51704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20" name="Rectangle 319"/>
              <p:cNvSpPr/>
              <p:nvPr/>
            </p:nvSpPr>
            <p:spPr bwMode="auto">
              <a:xfrm>
                <a:off x="10245725" y="57038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cxnSp>
            <p:nvCxnSpPr>
              <p:cNvPr id="321" name="Straight Arrow Connector 320"/>
              <p:cNvCxnSpPr>
                <a:cxnSpLocks noChangeShapeType="1"/>
                <a:endCxn id="310" idx="1"/>
              </p:cNvCxnSpPr>
              <p:nvPr/>
            </p:nvCxnSpPr>
            <p:spPr bwMode="auto">
              <a:xfrm>
                <a:off x="11303000" y="37592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2" name="Straight Arrow Connector 321"/>
              <p:cNvCxnSpPr>
                <a:cxnSpLocks noChangeShapeType="1"/>
              </p:cNvCxnSpPr>
              <p:nvPr/>
            </p:nvCxnSpPr>
            <p:spPr bwMode="auto">
              <a:xfrm>
                <a:off x="11303000" y="42926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3" name="Straight Arrow Connector 322"/>
              <p:cNvCxnSpPr>
                <a:cxnSpLocks noChangeShapeType="1"/>
              </p:cNvCxnSpPr>
              <p:nvPr/>
            </p:nvCxnSpPr>
            <p:spPr bwMode="auto">
              <a:xfrm flipV="1">
                <a:off x="11303000" y="56642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24" name="Straight Arrow Connector 323"/>
              <p:cNvCxnSpPr>
                <a:cxnSpLocks noChangeShapeType="1"/>
              </p:cNvCxnSpPr>
              <p:nvPr/>
            </p:nvCxnSpPr>
            <p:spPr bwMode="auto">
              <a:xfrm flipV="1">
                <a:off x="11303000" y="51308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sp>
            <p:nvSpPr>
              <p:cNvPr id="325" name="Rectangle 379"/>
              <p:cNvSpPr>
                <a:spLocks noChangeArrowheads="1"/>
              </p:cNvSpPr>
              <p:nvPr/>
            </p:nvSpPr>
            <p:spPr bwMode="auto">
              <a:xfrm>
                <a:off x="9245600" y="2082800"/>
                <a:ext cx="3581400" cy="4953000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TextBox 325"/>
              <p:cNvSpPr txBox="1"/>
              <p:nvPr/>
            </p:nvSpPr>
            <p:spPr>
              <a:xfrm>
                <a:off x="9245600" y="2158999"/>
                <a:ext cx="35814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Storing the graph</a:t>
                </a:r>
              </a:p>
            </p:txBody>
          </p:sp>
        </p:grpSp>
        <p:sp>
          <p:nvSpPr>
            <p:cNvPr id="306" name="TextBox 305"/>
            <p:cNvSpPr txBox="1"/>
            <p:nvPr/>
          </p:nvSpPr>
          <p:spPr>
            <a:xfrm>
              <a:off x="12115799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3</a:t>
              </a:r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228600" y="1905000"/>
            <a:ext cx="2852748" cy="3313748"/>
            <a:chOff x="114300" y="1447800"/>
            <a:chExt cx="4886325" cy="5675948"/>
          </a:xfrm>
        </p:grpSpPr>
        <p:sp>
          <p:nvSpPr>
            <p:cNvPr id="328" name="Rectangle 375"/>
            <p:cNvSpPr>
              <a:spLocks noChangeArrowheads="1"/>
            </p:cNvSpPr>
            <p:nvPr/>
          </p:nvSpPr>
          <p:spPr bwMode="auto">
            <a:xfrm>
              <a:off x="114300" y="2108835"/>
              <a:ext cx="4886325" cy="501491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971550" y="3352800"/>
              <a:ext cx="1371600" cy="3352800"/>
            </a:xfrm>
            <a:prstGeom prst="rect">
              <a:avLst/>
            </a:prstGeom>
            <a:solidFill>
              <a:srgbClr val="333333">
                <a:lumMod val="75000"/>
              </a:srgbClr>
            </a:solidFill>
            <a:ln w="25400" cap="flat" cmpd="sng" algn="ctr">
              <a:noFill/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057275" y="3465374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0</a:t>
              </a:r>
            </a:p>
          </p:txBody>
        </p:sp>
        <p:sp>
          <p:nvSpPr>
            <p:cNvPr id="331" name="Rectangle 330"/>
            <p:cNvSpPr/>
            <p:nvPr/>
          </p:nvSpPr>
          <p:spPr bwMode="auto">
            <a:xfrm>
              <a:off x="1057275" y="4005442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1</a:t>
              </a: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1057275" y="4545509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2</a:t>
              </a: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1057275" y="508557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3</a:t>
              </a:r>
            </a:p>
          </p:txBody>
        </p:sp>
        <p:sp>
          <p:nvSpPr>
            <p:cNvPr id="334" name="Oval 333"/>
            <p:cNvSpPr/>
            <p:nvPr/>
          </p:nvSpPr>
          <p:spPr bwMode="auto">
            <a:xfrm rot="16200000">
              <a:off x="2067523" y="5323881"/>
              <a:ext cx="1676400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1</a:t>
              </a:r>
            </a:p>
          </p:txBody>
        </p:sp>
        <p:sp>
          <p:nvSpPr>
            <p:cNvPr id="335" name="Oval 334"/>
            <p:cNvSpPr/>
            <p:nvPr/>
          </p:nvSpPr>
          <p:spPr bwMode="auto">
            <a:xfrm rot="16200000">
              <a:off x="-214402" y="4529227"/>
              <a:ext cx="1428930" cy="60007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Master</a:t>
              </a:r>
            </a:p>
          </p:txBody>
        </p:sp>
        <p:sp>
          <p:nvSpPr>
            <p:cNvPr id="336" name="Oval 335"/>
            <p:cNvSpPr/>
            <p:nvPr/>
          </p:nvSpPr>
          <p:spPr bwMode="auto">
            <a:xfrm rot="16200000" flipH="1">
              <a:off x="2119820" y="3595183"/>
              <a:ext cx="1571803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0</a:t>
              </a:r>
            </a:p>
          </p:txBody>
        </p:sp>
        <p:cxnSp>
          <p:nvCxnSpPr>
            <p:cNvPr id="337" name="Straight Arrow Connector 336"/>
            <p:cNvCxnSpPr>
              <a:cxnSpLocks noChangeShapeType="1"/>
              <a:stCxn id="335" idx="4"/>
              <a:endCxn id="330" idx="1"/>
            </p:cNvCxnSpPr>
            <p:nvPr/>
          </p:nvCxnSpPr>
          <p:spPr bwMode="auto">
            <a:xfrm flipV="1">
              <a:off x="800101" y="3658256"/>
              <a:ext cx="257174" cy="117100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8" name="Straight Arrow Connector 337"/>
            <p:cNvCxnSpPr>
              <a:cxnSpLocks noChangeShapeType="1"/>
              <a:stCxn id="335" idx="4"/>
              <a:endCxn id="331" idx="1"/>
            </p:cNvCxnSpPr>
            <p:nvPr/>
          </p:nvCxnSpPr>
          <p:spPr bwMode="auto">
            <a:xfrm flipV="1">
              <a:off x="800101" y="4198324"/>
              <a:ext cx="257174" cy="6309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grpSp>
          <p:nvGrpSpPr>
            <p:cNvPr id="339" name="Group 261"/>
            <p:cNvGrpSpPr>
              <a:grpSpLocks/>
            </p:cNvGrpSpPr>
            <p:nvPr/>
          </p:nvGrpSpPr>
          <p:grpSpPr bwMode="auto">
            <a:xfrm flipV="1">
              <a:off x="800100" y="4849357"/>
              <a:ext cx="257175" cy="839034"/>
              <a:chOff x="4673600" y="5245100"/>
              <a:chExt cx="228600" cy="828675"/>
            </a:xfrm>
          </p:grpSpPr>
          <p:cxnSp>
            <p:nvCxnSpPr>
              <p:cNvPr id="356" name="Straight Arrow Connector 355"/>
              <p:cNvCxnSpPr>
                <a:cxnSpLocks noChangeShapeType="1"/>
              </p:cNvCxnSpPr>
              <p:nvPr/>
            </p:nvCxnSpPr>
            <p:spPr bwMode="auto">
              <a:xfrm flipV="1">
                <a:off x="4673600" y="5245100"/>
                <a:ext cx="228600" cy="8286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  <p:cxnSp>
            <p:nvCxnSpPr>
              <p:cNvPr id="357" name="Straight Arrow Connector 356"/>
              <p:cNvCxnSpPr>
                <a:cxnSpLocks noChangeShapeType="1"/>
              </p:cNvCxnSpPr>
              <p:nvPr/>
            </p:nvCxnSpPr>
            <p:spPr bwMode="auto">
              <a:xfrm flipV="1">
                <a:off x="4673600" y="5778500"/>
                <a:ext cx="228600" cy="2952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</p:cxnSp>
        </p:grpSp>
        <p:cxnSp>
          <p:nvCxnSpPr>
            <p:cNvPr id="340" name="Straight Arrow Connector 339"/>
            <p:cNvCxnSpPr>
              <a:cxnSpLocks noChangeShapeType="1"/>
              <a:stCxn id="330" idx="3"/>
              <a:endCxn id="336" idx="0"/>
            </p:cNvCxnSpPr>
            <p:nvPr/>
          </p:nvCxnSpPr>
          <p:spPr bwMode="auto">
            <a:xfrm>
              <a:off x="2243138" y="3658256"/>
              <a:ext cx="271463" cy="32804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1" name="Straight Arrow Connector 340"/>
            <p:cNvCxnSpPr>
              <a:cxnSpLocks noChangeShapeType="1"/>
              <a:stCxn id="331" idx="3"/>
              <a:endCxn id="336" idx="0"/>
            </p:cNvCxnSpPr>
            <p:nvPr/>
          </p:nvCxnSpPr>
          <p:spPr bwMode="auto">
            <a:xfrm flipV="1">
              <a:off x="2243138" y="3986304"/>
              <a:ext cx="271463" cy="21202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2" name="Straight Arrow Connector 341"/>
            <p:cNvCxnSpPr>
              <a:cxnSpLocks noChangeShapeType="1"/>
              <a:stCxn id="332" idx="3"/>
              <a:endCxn id="334" idx="0"/>
            </p:cNvCxnSpPr>
            <p:nvPr/>
          </p:nvCxnSpPr>
          <p:spPr bwMode="auto">
            <a:xfrm>
              <a:off x="2243138" y="4738391"/>
              <a:ext cx="271465" cy="97661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3" name="Straight Arrow Connector 342"/>
            <p:cNvCxnSpPr>
              <a:cxnSpLocks noChangeShapeType="1"/>
              <a:stCxn id="333" idx="3"/>
              <a:endCxn id="334" idx="0"/>
            </p:cNvCxnSpPr>
            <p:nvPr/>
          </p:nvCxnSpPr>
          <p:spPr bwMode="auto">
            <a:xfrm>
              <a:off x="2243138" y="5278459"/>
              <a:ext cx="271465" cy="436543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4" name="TextBox 269"/>
            <p:cNvSpPr txBox="1">
              <a:spLocks noChangeArrowheads="1"/>
            </p:cNvSpPr>
            <p:nvPr/>
          </p:nvSpPr>
          <p:spPr bwMode="auto">
            <a:xfrm>
              <a:off x="628650" y="2891135"/>
              <a:ext cx="2057400" cy="474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rPr>
                <a:t>Input format</a:t>
              </a:r>
            </a:p>
          </p:txBody>
        </p:sp>
        <p:sp>
          <p:nvSpPr>
            <p:cNvPr id="345" name="Rectangle 344"/>
            <p:cNvSpPr>
              <a:spLocks noChangeArrowheads="1"/>
            </p:cNvSpPr>
            <p:nvPr/>
          </p:nvSpPr>
          <p:spPr bwMode="auto">
            <a:xfrm>
              <a:off x="3543300" y="3383459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6" name="Straight Arrow Connector 345"/>
            <p:cNvCxnSpPr>
              <a:cxnSpLocks noChangeShapeType="1"/>
              <a:endCxn id="345" idx="1"/>
            </p:cNvCxnSpPr>
            <p:nvPr/>
          </p:nvCxnSpPr>
          <p:spPr bwMode="auto">
            <a:xfrm flipV="1">
              <a:off x="3296841" y="4077832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47" name="Rectangle 346"/>
            <p:cNvSpPr>
              <a:spLocks noChangeArrowheads="1"/>
            </p:cNvSpPr>
            <p:nvPr/>
          </p:nvSpPr>
          <p:spPr bwMode="auto">
            <a:xfrm>
              <a:off x="3543300" y="5003662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8" name="Straight Arrow Connector 347"/>
            <p:cNvCxnSpPr>
              <a:cxnSpLocks noChangeShapeType="1"/>
              <a:endCxn id="347" idx="1"/>
            </p:cNvCxnSpPr>
            <p:nvPr/>
          </p:nvCxnSpPr>
          <p:spPr bwMode="auto">
            <a:xfrm>
              <a:off x="3296841" y="5698034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9" name="Curved Connector 348"/>
            <p:cNvCxnSpPr>
              <a:cxnSpLocks noChangeShapeType="1"/>
              <a:stCxn id="345" idx="3"/>
              <a:endCxn id="347" idx="3"/>
            </p:cNvCxnSpPr>
            <p:nvPr/>
          </p:nvCxnSpPr>
          <p:spPr bwMode="auto">
            <a:xfrm>
              <a:off x="4572000" y="4077832"/>
              <a:ext cx="0" cy="1620203"/>
            </a:xfrm>
            <a:prstGeom prst="curvedConnector3">
              <a:avLst>
                <a:gd name="adj1" fmla="val 22860100000"/>
              </a:avLst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50" name="TextBox 349"/>
            <p:cNvSpPr txBox="1"/>
            <p:nvPr/>
          </p:nvSpPr>
          <p:spPr bwMode="auto">
            <a:xfrm>
              <a:off x="114300" y="2185988"/>
              <a:ext cx="4886325" cy="6853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A650C"/>
                  </a:solidFill>
                  <a:effectLst/>
                  <a:uLnTx/>
                  <a:uFillTx/>
                </a:rPr>
                <a:t>Loading the graph</a:t>
              </a:r>
            </a:p>
          </p:txBody>
        </p:sp>
        <p:sp>
          <p:nvSpPr>
            <p:cNvPr id="351" name="TextBox 350"/>
            <p:cNvSpPr txBox="1"/>
            <p:nvPr/>
          </p:nvSpPr>
          <p:spPr>
            <a:xfrm>
              <a:off x="22860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1066800" y="56340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4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53" name="Rectangle 352"/>
            <p:cNvSpPr/>
            <p:nvPr/>
          </p:nvSpPr>
          <p:spPr bwMode="auto">
            <a:xfrm>
              <a:off x="1066800" y="61674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</a:p>
          </p:txBody>
        </p:sp>
        <p:cxnSp>
          <p:nvCxnSpPr>
            <p:cNvPr id="354" name="Straight Arrow Connector 353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16477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5" name="Straight Arrow Connector 354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9619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sp>
        <p:nvSpPr>
          <p:cNvPr id="358" name="Title 35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Giraph</a:t>
            </a:r>
            <a:r>
              <a:rPr lang="en-US" dirty="0" smtClean="0"/>
              <a:t> Dataflow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4456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Giraph</a:t>
            </a:r>
            <a:r>
              <a:rPr lang="en-US" dirty="0" smtClean="0"/>
              <a:t> Lifecycle</a:t>
            </a:r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6019800" y="4648200"/>
            <a:ext cx="2057400" cy="762000"/>
          </a:xfrm>
          <a:prstGeom prst="ellipse">
            <a:avLst/>
          </a:prstGeom>
          <a:solidFill>
            <a:srgbClr val="4E70A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Output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304800" y="2438400"/>
            <a:ext cx="6016299" cy="4114800"/>
            <a:chOff x="381000" y="1447800"/>
            <a:chExt cx="6016299" cy="4114800"/>
          </a:xfrm>
        </p:grpSpPr>
        <p:sp>
          <p:nvSpPr>
            <p:cNvPr id="21" name="Oval 20"/>
            <p:cNvSpPr/>
            <p:nvPr/>
          </p:nvSpPr>
          <p:spPr>
            <a:xfrm>
              <a:off x="2895600" y="31050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All Vertices Halted?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381000" y="1447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Input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2895600" y="18858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Compute </a:t>
              </a:r>
              <a:r>
                <a:rPr kumimoji="0" lang="en-US" sz="18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Superstep</a:t>
              </a: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962400" y="38670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2895600" y="43242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Master halted?</a:t>
              </a:r>
            </a:p>
          </p:txBody>
        </p:sp>
        <p:cxnSp>
          <p:nvCxnSpPr>
            <p:cNvPr id="26" name="Straight Arrow Connector 25"/>
            <p:cNvCxnSpPr>
              <a:stCxn id="21" idx="4"/>
              <a:endCxn id="25" idx="0"/>
            </p:cNvCxnSpPr>
            <p:nvPr/>
          </p:nvCxnSpPr>
          <p:spPr>
            <a:xfrm>
              <a:off x="3924300" y="38670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27" name="TextBox 26"/>
            <p:cNvSpPr txBox="1"/>
            <p:nvPr/>
          </p:nvSpPr>
          <p:spPr>
            <a:xfrm>
              <a:off x="3810000" y="51624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cxnSp>
          <p:nvCxnSpPr>
            <p:cNvPr id="28" name="Straight Arrow Connector 27"/>
            <p:cNvCxnSpPr>
              <a:stCxn id="21" idx="6"/>
              <a:endCxn id="19" idx="1"/>
            </p:cNvCxnSpPr>
            <p:nvPr/>
          </p:nvCxnSpPr>
          <p:spPr>
            <a:xfrm>
              <a:off x="4953000" y="3486090"/>
              <a:ext cx="1444299" cy="2069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25" idx="6"/>
              <a:endCxn id="19" idx="3"/>
            </p:cNvCxnSpPr>
            <p:nvPr/>
          </p:nvCxnSpPr>
          <p:spPr>
            <a:xfrm flipV="1">
              <a:off x="4953000" y="4231808"/>
              <a:ext cx="1444299" cy="4734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5334000" y="31812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86400" y="45528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cxnSp>
          <p:nvCxnSpPr>
            <p:cNvPr id="32" name="Straight Arrow Connector 31"/>
            <p:cNvCxnSpPr>
              <a:stCxn id="22" idx="6"/>
              <a:endCxn id="23" idx="1"/>
            </p:cNvCxnSpPr>
            <p:nvPr/>
          </p:nvCxnSpPr>
          <p:spPr>
            <a:xfrm>
              <a:off x="2438400" y="1828800"/>
              <a:ext cx="758499" cy="1686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3" name="Straight Arrow Connector 32"/>
            <p:cNvCxnSpPr>
              <a:stCxn id="23" idx="4"/>
              <a:endCxn id="21" idx="0"/>
            </p:cNvCxnSpPr>
            <p:nvPr/>
          </p:nvCxnSpPr>
          <p:spPr>
            <a:xfrm>
              <a:off x="3924300" y="26478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4" name="Curved Connector 33"/>
            <p:cNvCxnSpPr>
              <a:stCxn id="25" idx="4"/>
              <a:endCxn id="23" idx="2"/>
            </p:cNvCxnSpPr>
            <p:nvPr/>
          </p:nvCxnSpPr>
          <p:spPr>
            <a:xfrm rot="5400000" flipH="1">
              <a:off x="2000250" y="3162240"/>
              <a:ext cx="2819400" cy="1028700"/>
            </a:xfrm>
            <a:prstGeom prst="curvedConnector4">
              <a:avLst>
                <a:gd name="adj1" fmla="val -8108"/>
                <a:gd name="adj2" fmla="val 177259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43" name="Group 42"/>
          <p:cNvGrpSpPr/>
          <p:nvPr/>
        </p:nvGrpSpPr>
        <p:grpSpPr>
          <a:xfrm>
            <a:off x="4648200" y="228600"/>
            <a:ext cx="4267200" cy="2620954"/>
            <a:chOff x="8534400" y="4343400"/>
            <a:chExt cx="5410200" cy="3322995"/>
          </a:xfrm>
        </p:grpSpPr>
        <p:sp>
          <p:nvSpPr>
            <p:cNvPr id="44" name="Oval 43"/>
            <p:cNvSpPr/>
            <p:nvPr/>
          </p:nvSpPr>
          <p:spPr>
            <a:xfrm>
              <a:off x="85344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Active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118872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Inactive</a:t>
              </a:r>
            </a:p>
          </p:txBody>
        </p:sp>
        <p:cxnSp>
          <p:nvCxnSpPr>
            <p:cNvPr id="46" name="Curved Connector 45"/>
            <p:cNvCxnSpPr>
              <a:stCxn id="44" idx="7"/>
              <a:endCxn id="45" idx="1"/>
            </p:cNvCxnSpPr>
            <p:nvPr/>
          </p:nvCxnSpPr>
          <p:spPr>
            <a:xfrm rot="5400000" flipH="1" flipV="1">
              <a:off x="11239500" y="5182393"/>
              <a:ext cx="12700" cy="1897998"/>
            </a:xfrm>
            <a:prstGeom prst="curvedConnector3">
              <a:avLst>
                <a:gd name="adj1" fmla="val 4485795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7" name="Curved Connector 46"/>
            <p:cNvCxnSpPr>
              <a:stCxn id="45" idx="3"/>
              <a:endCxn id="44" idx="5"/>
            </p:cNvCxnSpPr>
            <p:nvPr/>
          </p:nvCxnSpPr>
          <p:spPr>
            <a:xfrm rot="5400000">
              <a:off x="11239500" y="5721209"/>
              <a:ext cx="12700" cy="1897998"/>
            </a:xfrm>
            <a:prstGeom prst="curvedConnector3">
              <a:avLst>
                <a:gd name="adj1" fmla="val 4244843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10439400" y="5105400"/>
              <a:ext cx="1269849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Vote to Halt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210800" y="7315200"/>
              <a:ext cx="1655620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Received Message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588029" y="4343400"/>
              <a:ext cx="2778160" cy="585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Vertex Lifecycle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265685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Giraph</a:t>
            </a:r>
            <a:r>
              <a:rPr lang="en-US" dirty="0" smtClean="0"/>
              <a:t> Example</a:t>
            </a:r>
            <a:endParaRPr lang="en-US" dirty="0"/>
          </a:p>
        </p:txBody>
      </p:sp>
      <p:pic>
        <p:nvPicPr>
          <p:cNvPr id="3" name="Picture 2" descr="Untitled 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92893"/>
            <a:ext cx="8351145" cy="4198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56143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Execution Trace</a:t>
            </a:r>
            <a:endParaRPr lang="en-US" dirty="0"/>
          </a:p>
        </p:txBody>
      </p:sp>
      <p:sp>
        <p:nvSpPr>
          <p:cNvPr id="132" name="Rectangle 45"/>
          <p:cNvSpPr>
            <a:spLocks noChangeArrowheads="1"/>
          </p:cNvSpPr>
          <p:nvPr/>
        </p:nvSpPr>
        <p:spPr bwMode="auto">
          <a:xfrm>
            <a:off x="7216973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3" name="Rectangle 44"/>
          <p:cNvSpPr>
            <a:spLocks noChangeArrowheads="1"/>
          </p:cNvSpPr>
          <p:nvPr/>
        </p:nvSpPr>
        <p:spPr bwMode="auto">
          <a:xfrm>
            <a:off x="5529262" y="2057401"/>
            <a:ext cx="241101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4" name="Rectangle 43"/>
          <p:cNvSpPr>
            <a:spLocks noChangeArrowheads="1"/>
          </p:cNvSpPr>
          <p:nvPr/>
        </p:nvSpPr>
        <p:spPr bwMode="auto">
          <a:xfrm>
            <a:off x="3841551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cxnSp>
        <p:nvCxnSpPr>
          <p:cNvPr id="135" name="Straight Arrow Connector 134"/>
          <p:cNvCxnSpPr>
            <a:stCxn id="180" idx="6"/>
            <a:endCxn id="141" idx="2"/>
          </p:cNvCxnSpPr>
          <p:nvPr/>
        </p:nvCxnSpPr>
        <p:spPr bwMode="auto">
          <a:xfrm>
            <a:off x="3466503" y="2464862"/>
            <a:ext cx="1043566" cy="10246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6" name="Straight Arrow Connector 135"/>
          <p:cNvCxnSpPr/>
          <p:nvPr/>
        </p:nvCxnSpPr>
        <p:spPr bwMode="auto">
          <a:xfrm flipV="1">
            <a:off x="5166122" y="2359941"/>
            <a:ext cx="1042984" cy="10254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7" name="Straight Arrow Connector 136"/>
          <p:cNvCxnSpPr>
            <a:stCxn id="181" idx="6"/>
            <a:endCxn id="142" idx="2"/>
          </p:cNvCxnSpPr>
          <p:nvPr/>
        </p:nvCxnSpPr>
        <p:spPr bwMode="auto">
          <a:xfrm>
            <a:off x="3466504" y="3489544"/>
            <a:ext cx="1042988" cy="1024683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8" name="Straight Arrow Connector 137"/>
          <p:cNvCxnSpPr/>
          <p:nvPr/>
        </p:nvCxnSpPr>
        <p:spPr bwMode="auto">
          <a:xfrm flipV="1">
            <a:off x="3466505" y="2486564"/>
            <a:ext cx="1042985" cy="2049364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4509492" y="2131339"/>
            <a:ext cx="617934" cy="2716411"/>
            <a:chOff x="5451475" y="4213225"/>
            <a:chExt cx="549427" cy="2682875"/>
          </a:xfrm>
        </p:grpSpPr>
        <p:sp>
          <p:nvSpPr>
            <p:cNvPr id="140" name="Oval 139"/>
            <p:cNvSpPr/>
            <p:nvPr/>
          </p:nvSpPr>
          <p:spPr>
            <a:xfrm>
              <a:off x="5451475" y="4213225"/>
              <a:ext cx="549427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5451989" y="5225317"/>
              <a:ext cx="548913" cy="65869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1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2" name="Oval 141"/>
            <p:cNvSpPr/>
            <p:nvPr/>
          </p:nvSpPr>
          <p:spPr>
            <a:xfrm>
              <a:off x="5451475" y="6237288"/>
              <a:ext cx="549427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</p:txBody>
        </p:sp>
        <p:cxnSp>
          <p:nvCxnSpPr>
            <p:cNvPr id="143" name="Straight Arrow Connector 142"/>
            <p:cNvCxnSpPr>
              <a:stCxn id="140" idx="4"/>
            </p:cNvCxnSpPr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4" name="Straight Arrow Connector 143"/>
            <p:cNvCxnSpPr>
              <a:stCxn id="141" idx="4"/>
            </p:cNvCxnSpPr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5" name="Curved Connector 144"/>
            <p:cNvCxnSpPr>
              <a:stCxn id="142" idx="2"/>
              <a:endCxn id="140" idx="2"/>
            </p:cNvCxnSpPr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6" name="Straight Arrow Connector 145"/>
            <p:cNvCxnSpPr/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7" name="Straight Arrow Connector 146"/>
            <p:cNvCxnSpPr/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8" name="Curved Connector 147"/>
            <p:cNvCxnSpPr/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49" name="Straight Arrow Connector 148"/>
          <p:cNvCxnSpPr/>
          <p:nvPr/>
        </p:nvCxnSpPr>
        <p:spPr bwMode="auto">
          <a:xfrm>
            <a:off x="5166125" y="3426742"/>
            <a:ext cx="1044771" cy="1025486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50" name="Group 149"/>
          <p:cNvGrpSpPr>
            <a:grpSpLocks/>
          </p:cNvGrpSpPr>
          <p:nvPr/>
        </p:nvGrpSpPr>
        <p:grpSpPr bwMode="auto">
          <a:xfrm>
            <a:off x="6172200" y="2131339"/>
            <a:ext cx="616148" cy="2718019"/>
            <a:chOff x="6928961" y="4213225"/>
            <a:chExt cx="548913" cy="2683727"/>
          </a:xfrm>
        </p:grpSpPr>
        <p:sp>
          <p:nvSpPr>
            <p:cNvPr id="151" name="Oval 150"/>
            <p:cNvSpPr/>
            <p:nvPr/>
          </p:nvSpPr>
          <p:spPr>
            <a:xfrm>
              <a:off x="6928961" y="4213225"/>
              <a:ext cx="548913" cy="65863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2" name="Oval 151"/>
            <p:cNvSpPr/>
            <p:nvPr/>
          </p:nvSpPr>
          <p:spPr>
            <a:xfrm>
              <a:off x="6928961" y="5224186"/>
              <a:ext cx="548913" cy="660219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3" name="Oval 152"/>
            <p:cNvSpPr/>
            <p:nvPr/>
          </p:nvSpPr>
          <p:spPr>
            <a:xfrm>
              <a:off x="6928961" y="6238257"/>
              <a:ext cx="548913" cy="658695"/>
            </a:xfrm>
            <a:prstGeom prst="ellipse">
              <a:avLst/>
            </a:prstGeom>
            <a:solidFill>
              <a:srgbClr val="7399D2"/>
            </a:solidFill>
            <a:ln w="25400" cap="flat" cmpd="sng" algn="ctr">
              <a:solidFill>
                <a:srgbClr val="7399D2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54" name="Straight Arrow Connector 153"/>
            <p:cNvCxnSpPr>
              <a:stCxn id="151" idx="4"/>
            </p:cNvCxnSpPr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5" name="Straight Arrow Connector 154"/>
            <p:cNvCxnSpPr>
              <a:stCxn id="152" idx="4"/>
            </p:cNvCxnSpPr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6" name="Straight Arrow Connector 155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7" name="Straight Arrow Connector 156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8" name="Curved Connector 157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9" name="Straight Arrow Connector 158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0" name="Straight Arrow Connector 159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1" name="Curved Connector 160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62" name="Group 161"/>
          <p:cNvGrpSpPr>
            <a:grpSpLocks/>
          </p:cNvGrpSpPr>
          <p:nvPr/>
        </p:nvGrpSpPr>
        <p:grpSpPr bwMode="auto">
          <a:xfrm>
            <a:off x="7833122" y="2131339"/>
            <a:ext cx="617934" cy="2716411"/>
            <a:chOff x="8405812" y="4213225"/>
            <a:chExt cx="549275" cy="2682875"/>
          </a:xfrm>
        </p:grpSpPr>
        <p:sp>
          <p:nvSpPr>
            <p:cNvPr id="163" name="Oval 162"/>
            <p:cNvSpPr/>
            <p:nvPr/>
          </p:nvSpPr>
          <p:spPr>
            <a:xfrm>
              <a:off x="8405812" y="4213225"/>
              <a:ext cx="549275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4" name="Oval 163"/>
            <p:cNvSpPr/>
            <p:nvPr/>
          </p:nvSpPr>
          <p:spPr>
            <a:xfrm>
              <a:off x="8405812" y="5224463"/>
              <a:ext cx="549275" cy="660400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5" name="Oval 164"/>
            <p:cNvSpPr/>
            <p:nvPr/>
          </p:nvSpPr>
          <p:spPr>
            <a:xfrm>
              <a:off x="8405812" y="6237288"/>
              <a:ext cx="549275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66" name="Straight Arrow Connector 165"/>
            <p:cNvCxnSpPr>
              <a:stCxn id="163" idx="4"/>
            </p:cNvCxnSpPr>
            <p:nvPr/>
          </p:nvCxnSpPr>
          <p:spPr>
            <a:xfrm rot="16200000" flipH="1">
              <a:off x="8509793" y="5042694"/>
              <a:ext cx="352425" cy="11113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7" name="Straight Arrow Connector 166"/>
            <p:cNvCxnSpPr>
              <a:stCxn id="164" idx="4"/>
            </p:cNvCxnSpPr>
            <p:nvPr/>
          </p:nvCxnSpPr>
          <p:spPr>
            <a:xfrm rot="5400000">
              <a:off x="850423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8" name="Curved Connector 167"/>
            <p:cNvCxnSpPr>
              <a:stCxn id="165" idx="2"/>
              <a:endCxn id="163" idx="2"/>
            </p:cNvCxnSpPr>
            <p:nvPr/>
          </p:nvCxnSpPr>
          <p:spPr>
            <a:xfrm rot="10800000">
              <a:off x="8405812" y="4541838"/>
              <a:ext cx="1587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69" name="Straight Arrow Connector 168"/>
          <p:cNvCxnSpPr/>
          <p:nvPr/>
        </p:nvCxnSpPr>
        <p:spPr>
          <a:xfrm flipV="1">
            <a:off x="6842522" y="2359940"/>
            <a:ext cx="1044774" cy="2050971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70" name="Group 169"/>
          <p:cNvGrpSpPr>
            <a:grpSpLocks/>
          </p:cNvGrpSpPr>
          <p:nvPr/>
        </p:nvGrpSpPr>
        <p:grpSpPr bwMode="auto">
          <a:xfrm>
            <a:off x="314325" y="2057400"/>
            <a:ext cx="8499276" cy="3529727"/>
            <a:chOff x="1722437" y="4140200"/>
            <a:chExt cx="7554913" cy="3486150"/>
          </a:xfrm>
        </p:grpSpPr>
        <p:grpSp>
          <p:nvGrpSpPr>
            <p:cNvPr id="171" name="Group 2"/>
            <p:cNvGrpSpPr>
              <a:grpSpLocks/>
            </p:cNvGrpSpPr>
            <p:nvPr/>
          </p:nvGrpSpPr>
          <p:grpSpPr bwMode="auto">
            <a:xfrm>
              <a:off x="3975100" y="4213225"/>
              <a:ext cx="549275" cy="2682875"/>
              <a:chOff x="3878263" y="3871913"/>
              <a:chExt cx="549275" cy="2682875"/>
            </a:xfrm>
          </p:grpSpPr>
          <p:sp>
            <p:nvSpPr>
              <p:cNvPr id="180" name="Oval 179"/>
              <p:cNvSpPr/>
              <p:nvPr/>
            </p:nvSpPr>
            <p:spPr>
              <a:xfrm>
                <a:off x="3878262" y="3871913"/>
                <a:ext cx="549275" cy="658813"/>
              </a:xfrm>
              <a:prstGeom prst="ellipse">
                <a:avLst/>
              </a:prstGeom>
              <a:solidFill>
                <a:srgbClr val="FA650C"/>
              </a:solidFill>
              <a:ln w="317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5</a:t>
                </a: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3878262" y="4883151"/>
                <a:ext cx="549275" cy="660400"/>
              </a:xfrm>
              <a:prstGeom prst="ellipse">
                <a:avLst/>
              </a:prstGeom>
              <a:solidFill>
                <a:srgbClr val="478336"/>
              </a:solidFill>
              <a:ln w="25400" cap="flat" cmpd="sng" algn="ctr">
                <a:solidFill>
                  <a:srgbClr val="478336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878262" y="5895976"/>
                <a:ext cx="549275" cy="658812"/>
              </a:xfrm>
              <a:prstGeom prst="ellipse">
                <a:avLst/>
              </a:prstGeom>
              <a:solidFill>
                <a:srgbClr val="7399D2"/>
              </a:solidFill>
              <a:ln w="25400" cap="flat" cmpd="sng" algn="ctr">
                <a:solidFill>
                  <a:srgbClr val="7399D2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2</a:t>
                </a:r>
              </a:p>
            </p:txBody>
          </p:sp>
          <p:cxnSp>
            <p:nvCxnSpPr>
              <p:cNvPr id="183" name="Straight Arrow Connector 182"/>
              <p:cNvCxnSpPr>
                <a:stCxn id="180" idx="4"/>
              </p:cNvCxnSpPr>
              <p:nvPr/>
            </p:nvCxnSpPr>
            <p:spPr>
              <a:xfrm rot="16200000" flipH="1">
                <a:off x="3981450" y="4702176"/>
                <a:ext cx="352425" cy="95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headEnd type="arrow"/>
                <a:tailEnd type="arrow"/>
              </a:ln>
              <a:effectLst/>
            </p:spPr>
          </p:cxnSp>
          <p:cxnSp>
            <p:nvCxnSpPr>
              <p:cNvPr id="184" name="Straight Arrow Connector 183"/>
              <p:cNvCxnSpPr>
                <a:stCxn id="181" idx="4"/>
              </p:cNvCxnSpPr>
              <p:nvPr/>
            </p:nvCxnSpPr>
            <p:spPr>
              <a:xfrm rot="5400000">
                <a:off x="3976687" y="5719764"/>
                <a:ext cx="352425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tailEnd type="arrow"/>
              </a:ln>
              <a:effectLst/>
            </p:spPr>
          </p:cxnSp>
        </p:grpSp>
        <p:grpSp>
          <p:nvGrpSpPr>
            <p:cNvPr id="172" name="Group 7193"/>
            <p:cNvGrpSpPr>
              <a:grpSpLocks/>
            </p:cNvGrpSpPr>
            <p:nvPr/>
          </p:nvGrpSpPr>
          <p:grpSpPr bwMode="auto">
            <a:xfrm>
              <a:off x="1722437" y="4140200"/>
              <a:ext cx="7554913" cy="3486150"/>
              <a:chOff x="1722437" y="4140200"/>
              <a:chExt cx="7554913" cy="3486150"/>
            </a:xfrm>
          </p:grpSpPr>
          <p:sp>
            <p:nvSpPr>
              <p:cNvPr id="174" name="TextBox 46"/>
              <p:cNvSpPr txBox="1">
                <a:spLocks noChangeArrowheads="1"/>
              </p:cNvSpPr>
              <p:nvPr/>
            </p:nvSpPr>
            <p:spPr bwMode="auto">
              <a:xfrm>
                <a:off x="1868487" y="42052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1</a:t>
                </a:r>
              </a:p>
            </p:txBody>
          </p:sp>
          <p:sp>
            <p:nvSpPr>
              <p:cNvPr id="175" name="TextBox 47"/>
              <p:cNvSpPr txBox="1">
                <a:spLocks noChangeArrowheads="1"/>
              </p:cNvSpPr>
              <p:nvPr/>
            </p:nvSpPr>
            <p:spPr bwMode="auto">
              <a:xfrm>
                <a:off x="1868487" y="52339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2</a:t>
                </a:r>
              </a:p>
            </p:txBody>
          </p:sp>
          <p:sp>
            <p:nvSpPr>
              <p:cNvPr id="176" name="Rectangle 48"/>
              <p:cNvSpPr>
                <a:spLocks noChangeArrowheads="1"/>
              </p:cNvSpPr>
              <p:nvPr/>
            </p:nvSpPr>
            <p:spPr bwMode="auto">
              <a:xfrm>
                <a:off x="1792287" y="4140200"/>
                <a:ext cx="7297738" cy="7715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7" name="Rectangle 49"/>
              <p:cNvSpPr>
                <a:spLocks noChangeArrowheads="1"/>
              </p:cNvSpPr>
              <p:nvPr/>
            </p:nvSpPr>
            <p:spPr bwMode="auto">
              <a:xfrm>
                <a:off x="1792287" y="5168900"/>
                <a:ext cx="7297738" cy="18002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8" name="Right Arrow 50"/>
              <p:cNvSpPr>
                <a:spLocks noChangeArrowheads="1"/>
              </p:cNvSpPr>
              <p:nvPr/>
            </p:nvSpPr>
            <p:spPr bwMode="auto">
              <a:xfrm>
                <a:off x="1722437" y="7035799"/>
                <a:ext cx="7554913" cy="264349"/>
              </a:xfrm>
              <a:prstGeom prst="rightArrow">
                <a:avLst>
                  <a:gd name="adj1" fmla="val 50000"/>
                  <a:gd name="adj2" fmla="val 49439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9" name="TextBox 51"/>
              <p:cNvSpPr txBox="1">
                <a:spLocks noChangeArrowheads="1"/>
              </p:cNvSpPr>
              <p:nvPr/>
            </p:nvSpPr>
            <p:spPr bwMode="auto">
              <a:xfrm>
                <a:off x="1722437" y="7188200"/>
                <a:ext cx="2041525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Time</a:t>
                </a:r>
              </a:p>
            </p:txBody>
          </p:sp>
        </p:grpSp>
        <p:cxnSp>
          <p:nvCxnSpPr>
            <p:cNvPr id="173" name="Curved Connector 172"/>
            <p:cNvCxnSpPr>
              <a:stCxn id="182" idx="2"/>
              <a:endCxn id="180" idx="2"/>
            </p:cNvCxnSpPr>
            <p:nvPr/>
          </p:nvCxnSpPr>
          <p:spPr>
            <a:xfrm rot="10800000">
              <a:off x="3975099" y="4543425"/>
              <a:ext cx="12700" cy="2024063"/>
            </a:xfrm>
            <a:prstGeom prst="curvedConnector3">
              <a:avLst>
                <a:gd name="adj1" fmla="val 1800000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1661289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133" grpId="0" animBg="1"/>
      <p:bldP spid="134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GraphX</a:t>
            </a:r>
            <a:r>
              <a:rPr lang="en-US" dirty="0" smtClean="0"/>
              <a:t>: Motivation</a:t>
            </a:r>
            <a:endParaRPr lang="en-US" dirty="0"/>
          </a:p>
        </p:txBody>
      </p:sp>
      <p:pic>
        <p:nvPicPr>
          <p:cNvPr id="4" name="Picture 3" descr="graph_analytics_pipe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1" y="1295400"/>
            <a:ext cx="7920899" cy="524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062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GraphX</a:t>
            </a:r>
            <a:r>
              <a:rPr lang="en-US" dirty="0" smtClean="0"/>
              <a:t> = Spark for Graphs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Integration of record-oriented and graph-oriented processing</a:t>
            </a:r>
          </a:p>
          <a:p>
            <a:r>
              <a:rPr lang="en-US" dirty="0" smtClean="0"/>
              <a:t>Extends RDDs to Resilient Distributed Property Graphs</a:t>
            </a:r>
          </a:p>
          <a:p>
            <a:r>
              <a:rPr lang="en-US" dirty="0" smtClean="0"/>
              <a:t>Property graphs:</a:t>
            </a:r>
          </a:p>
          <a:p>
            <a:pPr lvl="1"/>
            <a:r>
              <a:rPr lang="en-US" dirty="0" smtClean="0"/>
              <a:t>Present different views of the graph (vertices, edges, triplets)</a:t>
            </a:r>
          </a:p>
          <a:p>
            <a:pPr lvl="1"/>
            <a:r>
              <a:rPr lang="en-US" dirty="0" smtClean="0"/>
              <a:t>Support map-like operations</a:t>
            </a:r>
          </a:p>
          <a:p>
            <a:pPr lvl="1"/>
            <a:r>
              <a:rPr lang="en-US" dirty="0" smtClean="0"/>
              <a:t>Support distributed </a:t>
            </a:r>
            <a:r>
              <a:rPr lang="en-US" dirty="0" err="1" smtClean="0"/>
              <a:t>Pregel</a:t>
            </a:r>
            <a:r>
              <a:rPr lang="en-US" dirty="0" smtClean="0"/>
              <a:t>-like aggregations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19781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Property Graph: Example</a:t>
            </a:r>
            <a:endParaRPr lang="en-US" dirty="0"/>
          </a:p>
        </p:txBody>
      </p:sp>
      <p:pic>
        <p:nvPicPr>
          <p:cNvPr id="4" name="Picture 3" descr="property_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367267"/>
            <a:ext cx="7631684" cy="4957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178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Underneath the Covers</a:t>
            </a:r>
            <a:endParaRPr lang="en-US" dirty="0"/>
          </a:p>
        </p:txBody>
      </p:sp>
      <p:pic>
        <p:nvPicPr>
          <p:cNvPr id="5" name="Picture 4" descr="vertex_routing_edge_tab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19" y="1295400"/>
            <a:ext cx="7694981" cy="505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2768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Characteristics of Graph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are some common features of graph algorithms?</a:t>
            </a:r>
          </a:p>
          <a:p>
            <a:pPr lvl="1"/>
            <a:r>
              <a:rPr lang="en-US" dirty="0" smtClean="0"/>
              <a:t>Graph traversals</a:t>
            </a:r>
          </a:p>
          <a:p>
            <a:pPr lvl="1"/>
            <a:r>
              <a:rPr lang="en-US" dirty="0" smtClean="0"/>
              <a:t>Computations involving vertices and their neighbors</a:t>
            </a:r>
          </a:p>
          <a:p>
            <a:pPr lvl="1"/>
            <a:r>
              <a:rPr lang="en-US" dirty="0" smtClean="0"/>
              <a:t>Passing information along graph edges</a:t>
            </a:r>
          </a:p>
          <a:p>
            <a:r>
              <a:rPr lang="en-US" dirty="0" smtClean="0"/>
              <a:t>What’s the obvious idea?</a:t>
            </a:r>
          </a:p>
          <a:p>
            <a:pPr lvl="1"/>
            <a:r>
              <a:rPr lang="en-US" dirty="0" smtClean="0"/>
              <a:t>Keep “neighborhoods” together!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079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makes graph processing hard?</a:t>
            </a:r>
          </a:p>
          <a:p>
            <a:r>
              <a:rPr lang="en-US" dirty="0" smtClean="0"/>
              <a:t>Graph processing frameworks</a:t>
            </a:r>
          </a:p>
          <a:p>
            <a:r>
              <a:rPr lang="en-US" dirty="0" smtClean="0"/>
              <a:t>Twitter case study</a:t>
            </a:r>
          </a:p>
        </p:txBody>
      </p:sp>
    </p:spTree>
    <p:extLst>
      <p:ext uri="{BB962C8B-B14F-4D97-AF65-F5344CB8AC3E}">
        <p14:creationId xmlns:p14="http://schemas.microsoft.com/office/powerpoint/2010/main" val="31849679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Partitioning Techniques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Hash partitioning</a:t>
            </a:r>
          </a:p>
          <a:p>
            <a:r>
              <a:rPr lang="en-US" dirty="0" smtClean="0"/>
              <a:t>Range partitioning on some underlying linearization</a:t>
            </a:r>
          </a:p>
          <a:p>
            <a:pPr lvl="1"/>
            <a:r>
              <a:rPr lang="en-US" dirty="0" smtClean="0"/>
              <a:t>Web pages: lexicographic sort of domain-reversed URLs</a:t>
            </a:r>
          </a:p>
          <a:p>
            <a:pPr lvl="1"/>
            <a:r>
              <a:rPr lang="en-US" dirty="0" smtClean="0"/>
              <a:t>Social networks: sort by demographic characteristics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00800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Country Structure in Facebook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Ugander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et al. (2011) The Anatomy of the Facebook Social Graph.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48006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Analysis of 721 million active users (May 2011)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5692914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54 countries w/ &gt;1m active users, &gt;50% penetration 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3" name="Picture 2" descr="facebook-country-matri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838200"/>
            <a:ext cx="55562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6446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much difference does it make?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“Best Practices”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vertices,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1.4b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879692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01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difference does it make?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vertices,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1.4b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4721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much difference does it make?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vertices,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1.4b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87190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56699</TotalTime>
  <Words>1473</Words>
  <Application>Microsoft Macintosh PowerPoint</Application>
  <PresentationFormat>On-screen Show (4:3)</PresentationFormat>
  <Paragraphs>278</Paragraphs>
  <Slides>41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3" baseType="lpstr">
      <vt:lpstr>Default Design</vt:lpstr>
      <vt:lpstr>Worksheet</vt:lpstr>
      <vt:lpstr>PowerPoint Presentation</vt:lpstr>
      <vt:lpstr>Today’s Agenda</vt:lpstr>
      <vt:lpstr>What makes graph processing hard?</vt:lpstr>
      <vt:lpstr>Characteristics of Graph Algorithms</vt:lpstr>
      <vt:lpstr>Simple Partitioning Techniques</vt:lpstr>
      <vt:lpstr>Country Structure in Facebook</vt:lpstr>
      <vt:lpstr>How much difference does it make?</vt:lpstr>
      <vt:lpstr>How much difference does it make?</vt:lpstr>
      <vt:lpstr>How much difference does it make?</vt:lpstr>
      <vt:lpstr>How much difference does it make?</vt:lpstr>
      <vt:lpstr>How much difference does it make?</vt:lpstr>
      <vt:lpstr>Aside: Partitioning Geo-data</vt:lpstr>
      <vt:lpstr>Geo-data = regular graph</vt:lpstr>
      <vt:lpstr>Space-filling curves: Z-Order Curves</vt:lpstr>
      <vt:lpstr>Space-filling curves: Hilbert Curves</vt:lpstr>
      <vt:lpstr>General-Purpose Graph Partitioning</vt:lpstr>
      <vt:lpstr>Graph Coarsening</vt:lpstr>
      <vt:lpstr>Partition</vt:lpstr>
      <vt:lpstr>Partition</vt:lpstr>
      <vt:lpstr>Partition + Replicate</vt:lpstr>
      <vt:lpstr>Neighborhood Replication</vt:lpstr>
      <vt:lpstr>What makes graph processing hard?</vt:lpstr>
      <vt:lpstr>PowerPoint Presentation</vt:lpstr>
      <vt:lpstr>Pregel: Computational Model</vt:lpstr>
      <vt:lpstr>Pregel</vt:lpstr>
      <vt:lpstr>Pregel: Implementation</vt:lpstr>
      <vt:lpstr>Pregel: PageRank</vt:lpstr>
      <vt:lpstr>Pregel: SSSP</vt:lpstr>
      <vt:lpstr>Pregel: Combiners</vt:lpstr>
      <vt:lpstr>PowerPoint Presentation</vt:lpstr>
      <vt:lpstr>Giraph Architecture</vt:lpstr>
      <vt:lpstr>Giraph Dataflow</vt:lpstr>
      <vt:lpstr>Giraph Lifecycle</vt:lpstr>
      <vt:lpstr>Giraph Example</vt:lpstr>
      <vt:lpstr>Execution Trace</vt:lpstr>
      <vt:lpstr>GraphX: Motivation</vt:lpstr>
      <vt:lpstr>GraphX = Spark for Graphs</vt:lpstr>
      <vt:lpstr>Property Graph: Example</vt:lpstr>
      <vt:lpstr>Underneath the Covers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11411</cp:revision>
  <dcterms:created xsi:type="dcterms:W3CDTF">2012-08-31T06:36:49Z</dcterms:created>
  <dcterms:modified xsi:type="dcterms:W3CDTF">2015-04-14T13:40:21Z</dcterms:modified>
</cp:coreProperties>
</file>